
<file path=[Content_Types].xml><?xml version="1.0" encoding="utf-8"?>
<Types xmlns="http://schemas.openxmlformats.org/package/2006/content-types">
  <Default Extension="fntdata" ContentType="application/x-fontdata"/>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sldIdLst>
    <p:sldId id="256" r:id="rId5"/>
    <p:sldId id="257" r:id="rId6"/>
    <p:sldId id="258" r:id="rId7"/>
    <p:sldId id="259" r:id="rId8"/>
    <p:sldId id="315" r:id="rId9"/>
    <p:sldId id="316" r:id="rId10"/>
    <p:sldId id="263" r:id="rId11"/>
    <p:sldId id="264" r:id="rId12"/>
    <p:sldId id="265" r:id="rId13"/>
    <p:sldId id="274" r:id="rId14"/>
    <p:sldId id="266" r:id="rId15"/>
    <p:sldId id="308" r:id="rId16"/>
    <p:sldId id="267" r:id="rId17"/>
    <p:sldId id="309" r:id="rId18"/>
    <p:sldId id="268" r:id="rId19"/>
    <p:sldId id="310" r:id="rId20"/>
    <p:sldId id="269" r:id="rId21"/>
    <p:sldId id="311" r:id="rId22"/>
    <p:sldId id="271" r:id="rId23"/>
    <p:sldId id="313" r:id="rId24"/>
    <p:sldId id="270" r:id="rId25"/>
    <p:sldId id="272" r:id="rId26"/>
    <p:sldId id="273" r:id="rId27"/>
    <p:sldId id="279" r:id="rId28"/>
    <p:sldId id="280" r:id="rId29"/>
    <p:sldId id="305" r:id="rId30"/>
    <p:sldId id="314" r:id="rId31"/>
    <p:sldId id="293" r:id="rId32"/>
    <p:sldId id="297" r:id="rId33"/>
    <p:sldId id="302" r:id="rId34"/>
  </p:sldIdLst>
  <p:sldSz cx="18288000" cy="10287000"/>
  <p:notesSz cx="6858000" cy="9144000"/>
  <p:embeddedFontLst>
    <p:embeddedFont>
      <p:font typeface="Montserrat" panose="00000500000000000000" pitchFamily="2" charset="0"/>
      <p:regular r:id="rId35"/>
    </p:embeddedFont>
    <p:embeddedFont>
      <p:font typeface="Montserrat Bold" panose="00000800000000000000" charset="0"/>
      <p:regular r:id="rId36"/>
    </p:embeddedFont>
    <p:embeddedFont>
      <p:font typeface="Montserrat Semi-Bold" panose="020B0604020202020204" charset="0"/>
      <p:regular r:id="rId37"/>
    </p:embeddedFont>
    <p:embeddedFont>
      <p:font typeface="Poppins" panose="00000500000000000000" pitchFamily="2" charset="0"/>
      <p:regular r:id="rId38"/>
      <p:bold r:id="rId39"/>
      <p:italic r:id="rId40"/>
      <p:boldItalic r:id="rId41"/>
    </p:embeddedFont>
    <p:embeddedFont>
      <p:font typeface="Poppins Bold" panose="00000800000000000000" charset="0"/>
      <p:regular r:id="rId42"/>
      <p:bold r:id="rId43"/>
    </p:embeddedFont>
    <p:embeddedFont>
      <p:font typeface="Poppins Light" panose="00000400000000000000" pitchFamily="2" charset="0"/>
      <p:regular r:id="rId44"/>
      <p:italic r:id="rId45"/>
    </p:embeddedFont>
    <p:embeddedFont>
      <p:font typeface="Poppins Light Italics" panose="020B0604020202020204" charset="0"/>
      <p:regular r:id="rId4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E59"/>
    <a:srgbClr val="61B852"/>
    <a:srgbClr val="20ADE4"/>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74" y="48"/>
      </p:cViewPr>
      <p:guideLst>
        <p:guide orient="horz" pos="2160"/>
        <p:guide pos="2880"/>
      </p:guideLst>
    </p:cSldViewPr>
  </p:slideViewPr>
  <p:notesTextViewPr>
    <p:cViewPr>
      <p:scale>
        <a:sx n="400" d="100"/>
        <a:sy n="4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5.fntdata"/><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font" Target="fonts/font8.fntdata"/><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font" Target="fonts/font3.fntdata"/><Relationship Id="rId40" Type="http://schemas.openxmlformats.org/officeDocument/2006/relationships/font" Target="fonts/font6.fntdata"/><Relationship Id="rId45" Type="http://schemas.openxmlformats.org/officeDocument/2006/relationships/font" Target="fonts/font11.fntdata"/><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2.fntdata"/><Relationship Id="rId49"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font" Target="fonts/font10.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font" Target="fonts/font1.fntdata"/><Relationship Id="rId43" Type="http://schemas.openxmlformats.org/officeDocument/2006/relationships/font" Target="fonts/font9.fntdata"/><Relationship Id="rId48"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font" Target="fonts/font4.fntdata"/><Relationship Id="rId46" Type="http://schemas.openxmlformats.org/officeDocument/2006/relationships/font" Target="fonts/font12.fntdata"/><Relationship Id="rId20" Type="http://schemas.openxmlformats.org/officeDocument/2006/relationships/slide" Target="slides/slide16.xml"/><Relationship Id="rId41" Type="http://schemas.openxmlformats.org/officeDocument/2006/relationships/font" Target="fonts/font7.fntdata"/><Relationship Id="rId1" Type="http://schemas.openxmlformats.org/officeDocument/2006/relationships/customXml" Target="../customXml/item1.xml"/><Relationship Id="rId6"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7/30/2026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7/30/2026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7/30/2026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7/30/2026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40.png"/><Relationship Id="rId3" Type="http://schemas.microsoft.com/office/2007/relationships/media" Target="../media/media2.mp4"/><Relationship Id="rId7" Type="http://schemas.openxmlformats.org/officeDocument/2006/relationships/image" Target="../media/image39.sv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38.svg"/><Relationship Id="rId5" Type="http://schemas.openxmlformats.org/officeDocument/2006/relationships/slideLayout" Target="../slideLayouts/slideLayout7.xml"/><Relationship Id="rId10" Type="http://schemas.openxmlformats.org/officeDocument/2006/relationships/image" Target="../media/image42.png"/><Relationship Id="rId4" Type="http://schemas.openxmlformats.org/officeDocument/2006/relationships/video" Target="../media/media2.mp4"/><Relationship Id="rId9" Type="http://schemas.openxmlformats.org/officeDocument/2006/relationships/image" Target="../media/image41.png"/></Relationships>
</file>

<file path=ppt/slides/_rels/slide11.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sv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12.xml.rels><?xml version="1.0" encoding="UTF-8" standalone="yes"?>
<Relationships xmlns="http://schemas.openxmlformats.org/package/2006/relationships"><Relationship Id="rId8" Type="http://schemas.openxmlformats.org/officeDocument/2006/relationships/image" Target="../media/image41.png"/><Relationship Id="rId3" Type="http://schemas.microsoft.com/office/2007/relationships/media" Target="../media/media4.mp4"/><Relationship Id="rId7" Type="http://schemas.openxmlformats.org/officeDocument/2006/relationships/image" Target="../media/image39.sv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38.svg"/><Relationship Id="rId5" Type="http://schemas.openxmlformats.org/officeDocument/2006/relationships/slideLayout" Target="../slideLayouts/slideLayout7.xml"/><Relationship Id="rId10" Type="http://schemas.openxmlformats.org/officeDocument/2006/relationships/image" Target="../media/image45.png"/><Relationship Id="rId4" Type="http://schemas.openxmlformats.org/officeDocument/2006/relationships/video" Target="../media/media4.mp4"/><Relationship Id="rId9" Type="http://schemas.openxmlformats.org/officeDocument/2006/relationships/image" Target="../media/image44.png"/></Relationships>
</file>

<file path=ppt/slides/_rels/slide13.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svg"/><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14.xml.rels><?xml version="1.0" encoding="UTF-8" standalone="yes"?>
<Relationships xmlns="http://schemas.openxmlformats.org/package/2006/relationships"><Relationship Id="rId8" Type="http://schemas.openxmlformats.org/officeDocument/2006/relationships/image" Target="../media/image41.png"/><Relationship Id="rId3" Type="http://schemas.microsoft.com/office/2007/relationships/media" Target="../media/media6.mp4"/><Relationship Id="rId7" Type="http://schemas.openxmlformats.org/officeDocument/2006/relationships/image" Target="../media/image39.svg"/><Relationship Id="rId2" Type="http://schemas.openxmlformats.org/officeDocument/2006/relationships/video" Target="../media/media5.mp4"/><Relationship Id="rId1" Type="http://schemas.microsoft.com/office/2007/relationships/media" Target="../media/media5.mp4"/><Relationship Id="rId6" Type="http://schemas.openxmlformats.org/officeDocument/2006/relationships/image" Target="../media/image38.svg"/><Relationship Id="rId5" Type="http://schemas.openxmlformats.org/officeDocument/2006/relationships/slideLayout" Target="../slideLayouts/slideLayout7.xml"/><Relationship Id="rId10" Type="http://schemas.openxmlformats.org/officeDocument/2006/relationships/image" Target="../media/image48.png"/><Relationship Id="rId4" Type="http://schemas.openxmlformats.org/officeDocument/2006/relationships/video" Target="../media/media6.mp4"/><Relationship Id="rId9" Type="http://schemas.openxmlformats.org/officeDocument/2006/relationships/image" Target="../media/image47.png"/></Relationships>
</file>

<file path=ppt/slides/_rels/slide15.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svg"/><Relationship Id="rId1" Type="http://schemas.openxmlformats.org/officeDocument/2006/relationships/slideLayout" Target="../slideLayouts/slideLayout7.xml"/><Relationship Id="rId4" Type="http://schemas.openxmlformats.org/officeDocument/2006/relationships/image" Target="../media/image49.png"/></Relationships>
</file>

<file path=ppt/slides/_rels/slide16.xml.rels><?xml version="1.0" encoding="UTF-8" standalone="yes"?>
<Relationships xmlns="http://schemas.openxmlformats.org/package/2006/relationships"><Relationship Id="rId8" Type="http://schemas.openxmlformats.org/officeDocument/2006/relationships/image" Target="../media/image41.png"/><Relationship Id="rId3" Type="http://schemas.microsoft.com/office/2007/relationships/media" Target="../media/media8.mp4"/><Relationship Id="rId7" Type="http://schemas.openxmlformats.org/officeDocument/2006/relationships/image" Target="../media/image39.svg"/><Relationship Id="rId2" Type="http://schemas.openxmlformats.org/officeDocument/2006/relationships/video" Target="../media/media7.mp4"/><Relationship Id="rId1" Type="http://schemas.microsoft.com/office/2007/relationships/media" Target="../media/media7.mp4"/><Relationship Id="rId6" Type="http://schemas.openxmlformats.org/officeDocument/2006/relationships/image" Target="../media/image38.svg"/><Relationship Id="rId5" Type="http://schemas.openxmlformats.org/officeDocument/2006/relationships/slideLayout" Target="../slideLayouts/slideLayout7.xml"/><Relationship Id="rId10" Type="http://schemas.openxmlformats.org/officeDocument/2006/relationships/image" Target="../media/image51.png"/><Relationship Id="rId4" Type="http://schemas.openxmlformats.org/officeDocument/2006/relationships/video" Target="../media/media8.mp4"/><Relationship Id="rId9" Type="http://schemas.openxmlformats.org/officeDocument/2006/relationships/image" Target="../media/image50.png"/></Relationships>
</file>

<file path=ppt/slides/_rels/slide17.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svg"/><Relationship Id="rId1" Type="http://schemas.openxmlformats.org/officeDocument/2006/relationships/slideLayout" Target="../slideLayouts/slideLayout7.xml"/><Relationship Id="rId4" Type="http://schemas.openxmlformats.org/officeDocument/2006/relationships/image" Target="../media/image52.png"/></Relationships>
</file>

<file path=ppt/slides/_rels/slide18.xml.rels><?xml version="1.0" encoding="UTF-8" standalone="yes"?>
<Relationships xmlns="http://schemas.openxmlformats.org/package/2006/relationships"><Relationship Id="rId8" Type="http://schemas.openxmlformats.org/officeDocument/2006/relationships/image" Target="../media/image41.png"/><Relationship Id="rId3" Type="http://schemas.microsoft.com/office/2007/relationships/media" Target="../media/media10.mp4"/><Relationship Id="rId7" Type="http://schemas.openxmlformats.org/officeDocument/2006/relationships/image" Target="../media/image39.svg"/><Relationship Id="rId2" Type="http://schemas.openxmlformats.org/officeDocument/2006/relationships/video" Target="../media/media9.mp4"/><Relationship Id="rId1" Type="http://schemas.microsoft.com/office/2007/relationships/media" Target="../media/media9.mp4"/><Relationship Id="rId6" Type="http://schemas.openxmlformats.org/officeDocument/2006/relationships/image" Target="../media/image38.svg"/><Relationship Id="rId5" Type="http://schemas.openxmlformats.org/officeDocument/2006/relationships/slideLayout" Target="../slideLayouts/slideLayout7.xml"/><Relationship Id="rId10" Type="http://schemas.openxmlformats.org/officeDocument/2006/relationships/image" Target="../media/image54.png"/><Relationship Id="rId4" Type="http://schemas.openxmlformats.org/officeDocument/2006/relationships/video" Target="../media/media10.mp4"/><Relationship Id="rId9" Type="http://schemas.openxmlformats.org/officeDocument/2006/relationships/image" Target="../media/image53.png"/></Relationships>
</file>

<file path=ppt/slides/_rels/slide19.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svg"/><Relationship Id="rId1" Type="http://schemas.openxmlformats.org/officeDocument/2006/relationships/slideLayout" Target="../slideLayouts/slideLayout7.xml"/><Relationship Id="rId5" Type="http://schemas.openxmlformats.org/officeDocument/2006/relationships/image" Target="../media/image56.png"/><Relationship Id="rId4" Type="http://schemas.openxmlformats.org/officeDocument/2006/relationships/image" Target="../media/image55.png"/></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8" Type="http://schemas.openxmlformats.org/officeDocument/2006/relationships/image" Target="../media/image41.png"/><Relationship Id="rId3" Type="http://schemas.microsoft.com/office/2007/relationships/media" Target="../media/media12.mp4"/><Relationship Id="rId7" Type="http://schemas.openxmlformats.org/officeDocument/2006/relationships/image" Target="../media/image39.svg"/><Relationship Id="rId2" Type="http://schemas.openxmlformats.org/officeDocument/2006/relationships/video" Target="../media/media11.mp4"/><Relationship Id="rId1" Type="http://schemas.microsoft.com/office/2007/relationships/media" Target="../media/media11.mp4"/><Relationship Id="rId6" Type="http://schemas.openxmlformats.org/officeDocument/2006/relationships/image" Target="../media/image38.svg"/><Relationship Id="rId5" Type="http://schemas.openxmlformats.org/officeDocument/2006/relationships/slideLayout" Target="../slideLayouts/slideLayout7.xml"/><Relationship Id="rId10" Type="http://schemas.openxmlformats.org/officeDocument/2006/relationships/image" Target="../media/image58.png"/><Relationship Id="rId4" Type="http://schemas.openxmlformats.org/officeDocument/2006/relationships/video" Target="../media/media12.mp4"/><Relationship Id="rId9" Type="http://schemas.openxmlformats.org/officeDocument/2006/relationships/image" Target="../media/image57.png"/></Relationships>
</file>

<file path=ppt/slides/_rels/slide21.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svg"/><Relationship Id="rId1" Type="http://schemas.openxmlformats.org/officeDocument/2006/relationships/slideLayout" Target="../slideLayouts/slideLayout7.xml"/><Relationship Id="rId4" Type="http://schemas.openxmlformats.org/officeDocument/2006/relationships/image" Target="../media/image59.png"/></Relationships>
</file>

<file path=ppt/slides/_rels/slide22.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svg"/><Relationship Id="rId1" Type="http://schemas.openxmlformats.org/officeDocument/2006/relationships/slideLayout" Target="../slideLayouts/slideLayout7.xml"/><Relationship Id="rId4" Type="http://schemas.openxmlformats.org/officeDocument/2006/relationships/image" Target="../media/image60.png"/></Relationships>
</file>

<file path=ppt/slides/_rels/slide23.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svg"/><Relationship Id="rId1" Type="http://schemas.openxmlformats.org/officeDocument/2006/relationships/slideLayout" Target="../slideLayouts/slideLayout7.xml"/><Relationship Id="rId4" Type="http://schemas.openxmlformats.org/officeDocument/2006/relationships/image" Target="../media/image61.png"/></Relationships>
</file>

<file path=ppt/slides/_rels/slide24.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7.sv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62.jpeg"/><Relationship Id="rId1" Type="http://schemas.openxmlformats.org/officeDocument/2006/relationships/slideLayout" Target="../slideLayouts/slideLayout7.xml"/><Relationship Id="rId5" Type="http://schemas.openxmlformats.org/officeDocument/2006/relationships/image" Target="../media/image63.jpeg"/><Relationship Id="rId4" Type="http://schemas.openxmlformats.org/officeDocument/2006/relationships/image" Target="../media/image17.svg"/></Relationships>
</file>

<file path=ppt/slides/_rels/slide26.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62.jpeg"/><Relationship Id="rId1" Type="http://schemas.openxmlformats.org/officeDocument/2006/relationships/slideLayout" Target="../slideLayouts/slideLayout7.xml"/><Relationship Id="rId5" Type="http://schemas.openxmlformats.org/officeDocument/2006/relationships/image" Target="../media/image64.jpeg"/><Relationship Id="rId4" Type="http://schemas.openxmlformats.org/officeDocument/2006/relationships/image" Target="../media/image39.svg"/></Relationships>
</file>

<file path=ppt/slides/_rels/slide27.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62.jpeg"/><Relationship Id="rId1" Type="http://schemas.openxmlformats.org/officeDocument/2006/relationships/slideLayout" Target="../slideLayouts/slideLayout7.xml"/><Relationship Id="rId5" Type="http://schemas.openxmlformats.org/officeDocument/2006/relationships/image" Target="../media/image65.jpeg"/><Relationship Id="rId4" Type="http://schemas.openxmlformats.org/officeDocument/2006/relationships/image" Target="../media/image39.svg"/></Relationships>
</file>

<file path=ppt/slides/_rels/slide28.xml.rels><?xml version="1.0" encoding="UTF-8" standalone="yes"?>
<Relationships xmlns="http://schemas.openxmlformats.org/package/2006/relationships"><Relationship Id="rId8" Type="http://schemas.openxmlformats.org/officeDocument/2006/relationships/image" Target="../media/image69.png"/><Relationship Id="rId13" Type="http://schemas.openxmlformats.org/officeDocument/2006/relationships/image" Target="../media/image74.png"/><Relationship Id="rId18" Type="http://schemas.openxmlformats.org/officeDocument/2006/relationships/image" Target="../media/image79.png"/><Relationship Id="rId26" Type="http://schemas.openxmlformats.org/officeDocument/2006/relationships/image" Target="../media/image87.png"/><Relationship Id="rId3" Type="http://schemas.openxmlformats.org/officeDocument/2006/relationships/image" Target="../media/image16.svg"/><Relationship Id="rId21" Type="http://schemas.openxmlformats.org/officeDocument/2006/relationships/image" Target="../media/image82.png"/><Relationship Id="rId7" Type="http://schemas.openxmlformats.org/officeDocument/2006/relationships/image" Target="../media/image68.png"/><Relationship Id="rId12" Type="http://schemas.openxmlformats.org/officeDocument/2006/relationships/image" Target="../media/image73.png"/><Relationship Id="rId17" Type="http://schemas.openxmlformats.org/officeDocument/2006/relationships/image" Target="../media/image78.png"/><Relationship Id="rId25" Type="http://schemas.openxmlformats.org/officeDocument/2006/relationships/image" Target="../media/image86.png"/><Relationship Id="rId2" Type="http://schemas.openxmlformats.org/officeDocument/2006/relationships/image" Target="../media/image62.jpeg"/><Relationship Id="rId16" Type="http://schemas.openxmlformats.org/officeDocument/2006/relationships/image" Target="../media/image77.png"/><Relationship Id="rId20" Type="http://schemas.openxmlformats.org/officeDocument/2006/relationships/image" Target="../media/image81.png"/><Relationship Id="rId1" Type="http://schemas.openxmlformats.org/officeDocument/2006/relationships/slideLayout" Target="../slideLayouts/slideLayout7.xml"/><Relationship Id="rId6" Type="http://schemas.openxmlformats.org/officeDocument/2006/relationships/image" Target="../media/image67.png"/><Relationship Id="rId11" Type="http://schemas.openxmlformats.org/officeDocument/2006/relationships/image" Target="../media/image72.png"/><Relationship Id="rId24" Type="http://schemas.openxmlformats.org/officeDocument/2006/relationships/image" Target="../media/image85.png"/><Relationship Id="rId5" Type="http://schemas.openxmlformats.org/officeDocument/2006/relationships/image" Target="../media/image66.png"/><Relationship Id="rId15" Type="http://schemas.openxmlformats.org/officeDocument/2006/relationships/image" Target="../media/image76.png"/><Relationship Id="rId23" Type="http://schemas.openxmlformats.org/officeDocument/2006/relationships/image" Target="../media/image84.png"/><Relationship Id="rId28" Type="http://schemas.openxmlformats.org/officeDocument/2006/relationships/image" Target="../media/image89.png"/><Relationship Id="rId10" Type="http://schemas.openxmlformats.org/officeDocument/2006/relationships/image" Target="../media/image71.png"/><Relationship Id="rId19" Type="http://schemas.openxmlformats.org/officeDocument/2006/relationships/image" Target="../media/image80.png"/><Relationship Id="rId4" Type="http://schemas.openxmlformats.org/officeDocument/2006/relationships/image" Target="../media/image17.svg"/><Relationship Id="rId9" Type="http://schemas.openxmlformats.org/officeDocument/2006/relationships/image" Target="../media/image70.png"/><Relationship Id="rId14" Type="http://schemas.openxmlformats.org/officeDocument/2006/relationships/image" Target="../media/image75.png"/><Relationship Id="rId22" Type="http://schemas.openxmlformats.org/officeDocument/2006/relationships/image" Target="../media/image83.png"/><Relationship Id="rId27" Type="http://schemas.openxmlformats.org/officeDocument/2006/relationships/image" Target="../media/image88.png"/></Relationships>
</file>

<file path=ppt/slides/_rels/slide29.xml.rels><?xml version="1.0" encoding="UTF-8" standalone="yes"?>
<Relationships xmlns="http://schemas.openxmlformats.org/package/2006/relationships"><Relationship Id="rId13" Type="http://schemas.openxmlformats.org/officeDocument/2006/relationships/image" Target="../media/image98.png"/><Relationship Id="rId18" Type="http://schemas.openxmlformats.org/officeDocument/2006/relationships/image" Target="../media/image103.png"/><Relationship Id="rId26" Type="http://schemas.openxmlformats.org/officeDocument/2006/relationships/image" Target="../media/image111.png"/><Relationship Id="rId3" Type="http://schemas.openxmlformats.org/officeDocument/2006/relationships/image" Target="../media/image16.svg"/><Relationship Id="rId21" Type="http://schemas.openxmlformats.org/officeDocument/2006/relationships/image" Target="../media/image106.png"/><Relationship Id="rId34" Type="http://schemas.openxmlformats.org/officeDocument/2006/relationships/image" Target="../media/image119.png"/><Relationship Id="rId7" Type="http://schemas.openxmlformats.org/officeDocument/2006/relationships/image" Target="../media/image92.png"/><Relationship Id="rId12" Type="http://schemas.openxmlformats.org/officeDocument/2006/relationships/image" Target="../media/image97.png"/><Relationship Id="rId17" Type="http://schemas.openxmlformats.org/officeDocument/2006/relationships/image" Target="../media/image102.png"/><Relationship Id="rId25" Type="http://schemas.openxmlformats.org/officeDocument/2006/relationships/image" Target="../media/image110.png"/><Relationship Id="rId33" Type="http://schemas.openxmlformats.org/officeDocument/2006/relationships/image" Target="../media/image118.png"/><Relationship Id="rId2" Type="http://schemas.openxmlformats.org/officeDocument/2006/relationships/image" Target="../media/image62.jpeg"/><Relationship Id="rId16" Type="http://schemas.openxmlformats.org/officeDocument/2006/relationships/image" Target="../media/image101.png"/><Relationship Id="rId20" Type="http://schemas.openxmlformats.org/officeDocument/2006/relationships/image" Target="../media/image105.png"/><Relationship Id="rId29" Type="http://schemas.openxmlformats.org/officeDocument/2006/relationships/image" Target="../media/image114.png"/><Relationship Id="rId1" Type="http://schemas.openxmlformats.org/officeDocument/2006/relationships/slideLayout" Target="../slideLayouts/slideLayout7.xml"/><Relationship Id="rId6" Type="http://schemas.openxmlformats.org/officeDocument/2006/relationships/image" Target="../media/image91.png"/><Relationship Id="rId11" Type="http://schemas.openxmlformats.org/officeDocument/2006/relationships/image" Target="../media/image96.png"/><Relationship Id="rId24" Type="http://schemas.openxmlformats.org/officeDocument/2006/relationships/image" Target="../media/image109.png"/><Relationship Id="rId32" Type="http://schemas.openxmlformats.org/officeDocument/2006/relationships/image" Target="../media/image117.png"/><Relationship Id="rId5" Type="http://schemas.openxmlformats.org/officeDocument/2006/relationships/image" Target="../media/image90.png"/><Relationship Id="rId15" Type="http://schemas.openxmlformats.org/officeDocument/2006/relationships/image" Target="../media/image100.png"/><Relationship Id="rId23" Type="http://schemas.openxmlformats.org/officeDocument/2006/relationships/image" Target="../media/image108.png"/><Relationship Id="rId28" Type="http://schemas.openxmlformats.org/officeDocument/2006/relationships/image" Target="../media/image113.png"/><Relationship Id="rId10" Type="http://schemas.openxmlformats.org/officeDocument/2006/relationships/image" Target="../media/image95.png"/><Relationship Id="rId19" Type="http://schemas.openxmlformats.org/officeDocument/2006/relationships/image" Target="../media/image104.png"/><Relationship Id="rId31" Type="http://schemas.openxmlformats.org/officeDocument/2006/relationships/image" Target="../media/image116.png"/><Relationship Id="rId4" Type="http://schemas.openxmlformats.org/officeDocument/2006/relationships/image" Target="../media/image17.svg"/><Relationship Id="rId9" Type="http://schemas.openxmlformats.org/officeDocument/2006/relationships/image" Target="../media/image94.png"/><Relationship Id="rId14" Type="http://schemas.openxmlformats.org/officeDocument/2006/relationships/image" Target="../media/image99.png"/><Relationship Id="rId22" Type="http://schemas.openxmlformats.org/officeDocument/2006/relationships/image" Target="../media/image107.png"/><Relationship Id="rId27" Type="http://schemas.openxmlformats.org/officeDocument/2006/relationships/image" Target="../media/image112.png"/><Relationship Id="rId30" Type="http://schemas.openxmlformats.org/officeDocument/2006/relationships/image" Target="../media/image115.png"/><Relationship Id="rId8" Type="http://schemas.openxmlformats.org/officeDocument/2006/relationships/image" Target="../media/image93.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30.xml.rels><?xml version="1.0" encoding="UTF-8" standalone="yes"?>
<Relationships xmlns="http://schemas.openxmlformats.org/package/2006/relationships"><Relationship Id="rId8" Type="http://schemas.openxmlformats.org/officeDocument/2006/relationships/image" Target="../media/image122.png"/><Relationship Id="rId3" Type="http://schemas.openxmlformats.org/officeDocument/2006/relationships/image" Target="../media/image120.png"/><Relationship Id="rId7" Type="http://schemas.openxmlformats.org/officeDocument/2006/relationships/image" Target="../media/image121.png"/><Relationship Id="rId2" Type="http://schemas.openxmlformats.org/officeDocument/2006/relationships/image" Target="../media/image62.jpeg"/><Relationship Id="rId1" Type="http://schemas.openxmlformats.org/officeDocument/2006/relationships/slideLayout" Target="../slideLayouts/slideLayout7.xml"/><Relationship Id="rId6" Type="http://schemas.openxmlformats.org/officeDocument/2006/relationships/image" Target="../media/image17.svg"/><Relationship Id="rId11" Type="http://schemas.openxmlformats.org/officeDocument/2006/relationships/hyperlink" Target="tel:%20+91-7940504060" TargetMode="External"/><Relationship Id="rId5" Type="http://schemas.openxmlformats.org/officeDocument/2006/relationships/image" Target="../media/image16.svg"/><Relationship Id="rId10" Type="http://schemas.openxmlformats.org/officeDocument/2006/relationships/image" Target="../media/image123.svg"/><Relationship Id="rId4" Type="http://schemas.openxmlformats.org/officeDocument/2006/relationships/hyperlink" Target="mailto:contact@tmspl.com" TargetMode="External"/><Relationship Id="rId9" Type="http://schemas.openxmlformats.org/officeDocument/2006/relationships/hyperlink" Target="tel:+919909348410"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jpeg"/><Relationship Id="rId1" Type="http://schemas.openxmlformats.org/officeDocument/2006/relationships/slideLayout" Target="../slideLayouts/slideLayout7.xml"/><Relationship Id="rId6" Type="http://schemas.openxmlformats.org/officeDocument/2006/relationships/image" Target="../media/image17.svg"/><Relationship Id="rId5" Type="http://schemas.openxmlformats.org/officeDocument/2006/relationships/image" Target="../media/image16.svg"/><Relationship Id="rId4" Type="http://schemas.openxmlformats.org/officeDocument/2006/relationships/image" Target="../media/image15.svg"/></Relationships>
</file>

<file path=ppt/slides/_rels/slide6.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28.png"/><Relationship Id="rId3" Type="http://schemas.openxmlformats.org/officeDocument/2006/relationships/image" Target="../media/image18.png"/><Relationship Id="rId7" Type="http://schemas.openxmlformats.org/officeDocument/2006/relationships/image" Target="../media/image22.png"/><Relationship Id="rId12" Type="http://schemas.openxmlformats.org/officeDocument/2006/relationships/image" Target="../media/image27.png"/><Relationship Id="rId2" Type="http://schemas.openxmlformats.org/officeDocument/2006/relationships/image" Target="../media/image13.jpeg"/><Relationship Id="rId16" Type="http://schemas.openxmlformats.org/officeDocument/2006/relationships/image" Target="../media/image16.svg"/><Relationship Id="rId1" Type="http://schemas.openxmlformats.org/officeDocument/2006/relationships/slideLayout" Target="../slideLayouts/slideLayout7.xml"/><Relationship Id="rId6" Type="http://schemas.openxmlformats.org/officeDocument/2006/relationships/image" Target="../media/image21.jpeg"/><Relationship Id="rId11" Type="http://schemas.openxmlformats.org/officeDocument/2006/relationships/image" Target="../media/image26.jpeg"/><Relationship Id="rId5" Type="http://schemas.openxmlformats.org/officeDocument/2006/relationships/image" Target="../media/image20.png"/><Relationship Id="rId15" Type="http://schemas.openxmlformats.org/officeDocument/2006/relationships/image" Target="../media/image30.png"/><Relationship Id="rId10" Type="http://schemas.openxmlformats.org/officeDocument/2006/relationships/image" Target="../media/image25.png"/><Relationship Id="rId4" Type="http://schemas.openxmlformats.org/officeDocument/2006/relationships/image" Target="../media/image19.png"/><Relationship Id="rId9" Type="http://schemas.openxmlformats.org/officeDocument/2006/relationships/image" Target="../media/image24.png"/><Relationship Id="rId14" Type="http://schemas.openxmlformats.org/officeDocument/2006/relationships/image" Target="../media/image29.png"/></Relationships>
</file>

<file path=ppt/slides/_rels/slide7.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svg"/><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8.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17.svg"/><Relationship Id="rId7" Type="http://schemas.openxmlformats.org/officeDocument/2006/relationships/image" Target="../media/image35.png"/><Relationship Id="rId2" Type="http://schemas.openxmlformats.org/officeDocument/2006/relationships/image" Target="../media/image16.svg"/><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9.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svg"/><Relationship Id="rId1" Type="http://schemas.openxmlformats.org/officeDocument/2006/relationships/slideLayout" Target="../slideLayouts/slideLayout7.xml"/><Relationship Id="rId4" Type="http://schemas.openxmlformats.org/officeDocument/2006/relationships/image" Target="../media/image3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3766292" y="4101084"/>
            <a:ext cx="3465576" cy="5024628"/>
          </a:xfrm>
          <a:custGeom>
            <a:avLst/>
            <a:gdLst/>
            <a:ahLst/>
            <a:cxnLst/>
            <a:rect l="l" t="t" r="r" b="b"/>
            <a:pathLst>
              <a:path w="3465576" h="5024628">
                <a:moveTo>
                  <a:pt x="0" y="0"/>
                </a:moveTo>
                <a:lnTo>
                  <a:pt x="3465576" y="0"/>
                </a:lnTo>
                <a:lnTo>
                  <a:pt x="3465576" y="5024628"/>
                </a:lnTo>
                <a:lnTo>
                  <a:pt x="0" y="5024628"/>
                </a:lnTo>
                <a:lnTo>
                  <a:pt x="0" y="0"/>
                </a:lnTo>
                <a:close/>
              </a:path>
            </a:pathLst>
          </a:custGeom>
          <a:blipFill>
            <a:blip r:embed="rId2"/>
            <a:stretch>
              <a:fillRect/>
            </a:stretch>
          </a:blipFill>
        </p:spPr>
        <p:txBody>
          <a:bodyPr/>
          <a:lstStyle/>
          <a:p>
            <a:endParaRPr lang="en-NL"/>
          </a:p>
        </p:txBody>
      </p:sp>
      <p:sp>
        <p:nvSpPr>
          <p:cNvPr id="3" name="Freeform 3"/>
          <p:cNvSpPr/>
          <p:nvPr/>
        </p:nvSpPr>
        <p:spPr>
          <a:xfrm>
            <a:off x="3982212" y="4270248"/>
            <a:ext cx="553212" cy="18288"/>
          </a:xfrm>
          <a:custGeom>
            <a:avLst/>
            <a:gdLst/>
            <a:ahLst/>
            <a:cxnLst/>
            <a:rect l="l" t="t" r="r" b="b"/>
            <a:pathLst>
              <a:path w="553212" h="18288">
                <a:moveTo>
                  <a:pt x="0" y="0"/>
                </a:moveTo>
                <a:lnTo>
                  <a:pt x="553212" y="0"/>
                </a:lnTo>
                <a:lnTo>
                  <a:pt x="553212" y="18288"/>
                </a:lnTo>
                <a:lnTo>
                  <a:pt x="0" y="1828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NL"/>
          </a:p>
        </p:txBody>
      </p:sp>
      <p:sp>
        <p:nvSpPr>
          <p:cNvPr id="4" name="Freeform 4"/>
          <p:cNvSpPr/>
          <p:nvPr/>
        </p:nvSpPr>
        <p:spPr>
          <a:xfrm>
            <a:off x="3982212" y="4210812"/>
            <a:ext cx="553212" cy="18288"/>
          </a:xfrm>
          <a:custGeom>
            <a:avLst/>
            <a:gdLst/>
            <a:ahLst/>
            <a:cxnLst/>
            <a:rect l="l" t="t" r="r" b="b"/>
            <a:pathLst>
              <a:path w="553212" h="18288">
                <a:moveTo>
                  <a:pt x="0" y="0"/>
                </a:moveTo>
                <a:lnTo>
                  <a:pt x="553212" y="0"/>
                </a:lnTo>
                <a:lnTo>
                  <a:pt x="553212" y="18288"/>
                </a:lnTo>
                <a:lnTo>
                  <a:pt x="0" y="1828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NL"/>
          </a:p>
        </p:txBody>
      </p:sp>
      <p:sp>
        <p:nvSpPr>
          <p:cNvPr id="5" name="Freeform 5"/>
          <p:cNvSpPr/>
          <p:nvPr/>
        </p:nvSpPr>
        <p:spPr>
          <a:xfrm>
            <a:off x="3982212" y="4146804"/>
            <a:ext cx="553212" cy="18288"/>
          </a:xfrm>
          <a:custGeom>
            <a:avLst/>
            <a:gdLst/>
            <a:ahLst/>
            <a:cxnLst/>
            <a:rect l="l" t="t" r="r" b="b"/>
            <a:pathLst>
              <a:path w="553212" h="18288">
                <a:moveTo>
                  <a:pt x="0" y="0"/>
                </a:moveTo>
                <a:lnTo>
                  <a:pt x="553212" y="0"/>
                </a:lnTo>
                <a:lnTo>
                  <a:pt x="553212" y="18288"/>
                </a:lnTo>
                <a:lnTo>
                  <a:pt x="0" y="1828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NL"/>
          </a:p>
        </p:txBody>
      </p:sp>
      <p:sp>
        <p:nvSpPr>
          <p:cNvPr id="6" name="Freeform 6"/>
          <p:cNvSpPr/>
          <p:nvPr/>
        </p:nvSpPr>
        <p:spPr>
          <a:xfrm>
            <a:off x="6067044" y="3095244"/>
            <a:ext cx="6153912" cy="2308860"/>
          </a:xfrm>
          <a:custGeom>
            <a:avLst/>
            <a:gdLst/>
            <a:ahLst/>
            <a:cxnLst/>
            <a:rect l="l" t="t" r="r" b="b"/>
            <a:pathLst>
              <a:path w="6153912" h="2308860">
                <a:moveTo>
                  <a:pt x="0" y="0"/>
                </a:moveTo>
                <a:lnTo>
                  <a:pt x="6153912" y="0"/>
                </a:lnTo>
                <a:lnTo>
                  <a:pt x="6153912" y="2308860"/>
                </a:lnTo>
                <a:lnTo>
                  <a:pt x="0" y="2308860"/>
                </a:lnTo>
                <a:lnTo>
                  <a:pt x="0" y="0"/>
                </a:lnTo>
                <a:close/>
              </a:path>
            </a:pathLst>
          </a:custGeom>
          <a:blipFill>
            <a:blip r:embed="rId4"/>
            <a:stretch>
              <a:fillRect/>
            </a:stretch>
          </a:blipFill>
        </p:spPr>
        <p:txBody>
          <a:bodyPr/>
          <a:lstStyle/>
          <a:p>
            <a:endParaRPr lang="en-NL"/>
          </a:p>
        </p:txBody>
      </p:sp>
      <p:sp>
        <p:nvSpPr>
          <p:cNvPr id="7" name="Freeform 7"/>
          <p:cNvSpPr/>
          <p:nvPr/>
        </p:nvSpPr>
        <p:spPr>
          <a:xfrm>
            <a:off x="-9144" y="9020175"/>
            <a:ext cx="18297144" cy="2299716"/>
          </a:xfrm>
          <a:custGeom>
            <a:avLst/>
            <a:gdLst/>
            <a:ahLst/>
            <a:cxnLst/>
            <a:rect l="l" t="t" r="r" b="b"/>
            <a:pathLst>
              <a:path w="18297144" h="2299716">
                <a:moveTo>
                  <a:pt x="0" y="0"/>
                </a:moveTo>
                <a:lnTo>
                  <a:pt x="18297144" y="0"/>
                </a:lnTo>
                <a:lnTo>
                  <a:pt x="18297144" y="2299716"/>
                </a:lnTo>
                <a:lnTo>
                  <a:pt x="0" y="2299716"/>
                </a:lnTo>
                <a:lnTo>
                  <a:pt x="0" y="0"/>
                </a:lnTo>
                <a:close/>
              </a:path>
            </a:pathLst>
          </a:custGeom>
          <a:blipFill>
            <a:blip r:embed="rId5"/>
            <a:stretch>
              <a:fillRect/>
            </a:stretch>
          </a:blipFill>
        </p:spPr>
        <p:txBody>
          <a:bodyPr/>
          <a:lstStyle/>
          <a:p>
            <a:endParaRPr lang="en-NL"/>
          </a:p>
        </p:txBody>
      </p:sp>
      <p:sp>
        <p:nvSpPr>
          <p:cNvPr id="8" name="Freeform 8"/>
          <p:cNvSpPr/>
          <p:nvPr/>
        </p:nvSpPr>
        <p:spPr>
          <a:xfrm>
            <a:off x="0" y="3639312"/>
            <a:ext cx="6611112" cy="5390388"/>
          </a:xfrm>
          <a:custGeom>
            <a:avLst/>
            <a:gdLst/>
            <a:ahLst/>
            <a:cxnLst/>
            <a:rect l="l" t="t" r="r" b="b"/>
            <a:pathLst>
              <a:path w="6611112" h="5390388">
                <a:moveTo>
                  <a:pt x="0" y="0"/>
                </a:moveTo>
                <a:lnTo>
                  <a:pt x="6611112" y="0"/>
                </a:lnTo>
                <a:lnTo>
                  <a:pt x="6611112" y="5390388"/>
                </a:lnTo>
                <a:lnTo>
                  <a:pt x="0" y="5390388"/>
                </a:lnTo>
                <a:lnTo>
                  <a:pt x="0" y="0"/>
                </a:lnTo>
                <a:close/>
              </a:path>
            </a:pathLst>
          </a:custGeom>
          <a:blipFill>
            <a:blip r:embed="rId6"/>
            <a:stretch>
              <a:fillRect/>
            </a:stretch>
          </a:blipFill>
        </p:spPr>
        <p:txBody>
          <a:bodyPr/>
          <a:lstStyle/>
          <a:p>
            <a:endParaRPr lang="en-NL"/>
          </a:p>
        </p:txBody>
      </p:sp>
      <p:sp>
        <p:nvSpPr>
          <p:cNvPr id="9" name="Freeform 9"/>
          <p:cNvSpPr/>
          <p:nvPr/>
        </p:nvSpPr>
        <p:spPr>
          <a:xfrm>
            <a:off x="4395773" y="652238"/>
            <a:ext cx="9487310" cy="6897692"/>
          </a:xfrm>
          <a:custGeom>
            <a:avLst/>
            <a:gdLst/>
            <a:ahLst/>
            <a:cxnLst/>
            <a:rect l="l" t="t" r="r" b="b"/>
            <a:pathLst>
              <a:path w="9487310" h="6897692">
                <a:moveTo>
                  <a:pt x="0" y="0"/>
                </a:moveTo>
                <a:lnTo>
                  <a:pt x="9487310" y="0"/>
                </a:lnTo>
                <a:lnTo>
                  <a:pt x="9487310" y="6897692"/>
                </a:lnTo>
                <a:lnTo>
                  <a:pt x="0" y="6897692"/>
                </a:lnTo>
                <a:lnTo>
                  <a:pt x="0" y="0"/>
                </a:lnTo>
                <a:close/>
              </a:path>
            </a:pathLst>
          </a:custGeom>
          <a:blipFill>
            <a:blip r:embed="rId7"/>
            <a:stretch>
              <a:fillRect/>
            </a:stretch>
          </a:blipFill>
        </p:spPr>
        <p:txBody>
          <a:bodyPr/>
          <a:lstStyle/>
          <a:p>
            <a:endParaRPr lang="en-NL"/>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424585" cy="2072808"/>
          </a:xfrm>
          <a:custGeom>
            <a:avLst/>
            <a:gdLst/>
            <a:ahLst/>
            <a:cxnLst/>
            <a:rect l="l" t="t" r="r" b="b"/>
            <a:pathLst>
              <a:path w="1424585" h="2072808">
                <a:moveTo>
                  <a:pt x="0" y="0"/>
                </a:moveTo>
                <a:lnTo>
                  <a:pt x="1424585" y="0"/>
                </a:lnTo>
                <a:lnTo>
                  <a:pt x="1424585" y="2072808"/>
                </a:lnTo>
                <a:lnTo>
                  <a:pt x="0" y="2072808"/>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NL"/>
          </a:p>
        </p:txBody>
      </p:sp>
      <p:grpSp>
        <p:nvGrpSpPr>
          <p:cNvPr id="3" name="Group 3"/>
          <p:cNvGrpSpPr/>
          <p:nvPr/>
        </p:nvGrpSpPr>
        <p:grpSpPr>
          <a:xfrm>
            <a:off x="356040" y="9526251"/>
            <a:ext cx="356252" cy="347296"/>
            <a:chOff x="0" y="0"/>
            <a:chExt cx="759623" cy="740527"/>
          </a:xfrm>
        </p:grpSpPr>
        <p:sp>
          <p:nvSpPr>
            <p:cNvPr id="4" name="Freeform 4"/>
            <p:cNvSpPr/>
            <p:nvPr/>
          </p:nvSpPr>
          <p:spPr>
            <a:xfrm>
              <a:off x="0" y="0"/>
              <a:ext cx="759623" cy="740527"/>
            </a:xfrm>
            <a:custGeom>
              <a:avLst/>
              <a:gdLst/>
              <a:ahLst/>
              <a:cxnLst/>
              <a:rect l="l" t="t" r="r" b="b"/>
              <a:pathLst>
                <a:path w="759623" h="740527">
                  <a:moveTo>
                    <a:pt x="379812" y="0"/>
                  </a:moveTo>
                  <a:cubicBezTo>
                    <a:pt x="170047" y="0"/>
                    <a:pt x="0" y="165773"/>
                    <a:pt x="0" y="370263"/>
                  </a:cubicBezTo>
                  <a:cubicBezTo>
                    <a:pt x="0" y="574754"/>
                    <a:pt x="170047" y="740527"/>
                    <a:pt x="379812" y="740527"/>
                  </a:cubicBezTo>
                  <a:cubicBezTo>
                    <a:pt x="589576" y="740527"/>
                    <a:pt x="759623" y="574754"/>
                    <a:pt x="759623" y="370263"/>
                  </a:cubicBezTo>
                  <a:cubicBezTo>
                    <a:pt x="759623" y="165773"/>
                    <a:pt x="589576" y="0"/>
                    <a:pt x="379812" y="0"/>
                  </a:cubicBezTo>
                  <a:close/>
                </a:path>
              </a:pathLst>
            </a:custGeom>
            <a:solidFill>
              <a:srgbClr val="FFC732"/>
            </a:solidFill>
          </p:spPr>
          <p:txBody>
            <a:bodyPr/>
            <a:lstStyle/>
            <a:p>
              <a:endParaRPr lang="en-NL"/>
            </a:p>
          </p:txBody>
        </p:sp>
        <p:sp>
          <p:nvSpPr>
            <p:cNvPr id="5" name="TextBox 5"/>
            <p:cNvSpPr txBox="1"/>
            <p:nvPr/>
          </p:nvSpPr>
          <p:spPr>
            <a:xfrm>
              <a:off x="71215" y="12274"/>
              <a:ext cx="617194" cy="658828"/>
            </a:xfrm>
            <a:prstGeom prst="rect">
              <a:avLst/>
            </a:prstGeom>
          </p:spPr>
          <p:txBody>
            <a:bodyPr lIns="50800" tIns="50800" rIns="50800" bIns="50800" rtlCol="0" anchor="ctr"/>
            <a:lstStyle/>
            <a:p>
              <a:pPr algn="ctr">
                <a:lnSpc>
                  <a:spcPts val="2659"/>
                </a:lnSpc>
              </a:pPr>
              <a:endParaRPr/>
            </a:p>
          </p:txBody>
        </p:sp>
      </p:grpSp>
      <p:sp>
        <p:nvSpPr>
          <p:cNvPr id="6" name="Freeform 6"/>
          <p:cNvSpPr/>
          <p:nvPr/>
        </p:nvSpPr>
        <p:spPr>
          <a:xfrm>
            <a:off x="15894741" y="8395595"/>
            <a:ext cx="2432073" cy="1891405"/>
          </a:xfrm>
          <a:custGeom>
            <a:avLst/>
            <a:gdLst/>
            <a:ahLst/>
            <a:cxnLst/>
            <a:rect l="l" t="t" r="r" b="b"/>
            <a:pathLst>
              <a:path w="2432073" h="1891405">
                <a:moveTo>
                  <a:pt x="0" y="0"/>
                </a:moveTo>
                <a:lnTo>
                  <a:pt x="2432073" y="0"/>
                </a:lnTo>
                <a:lnTo>
                  <a:pt x="2432073" y="1891405"/>
                </a:lnTo>
                <a:lnTo>
                  <a:pt x="0" y="1891405"/>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NL"/>
          </a:p>
        </p:txBody>
      </p:sp>
      <p:sp>
        <p:nvSpPr>
          <p:cNvPr id="8" name="TextBox 8"/>
          <p:cNvSpPr txBox="1"/>
          <p:nvPr/>
        </p:nvSpPr>
        <p:spPr>
          <a:xfrm>
            <a:off x="1439061" y="2874596"/>
            <a:ext cx="11939532" cy="424815"/>
          </a:xfrm>
          <a:prstGeom prst="rect">
            <a:avLst/>
          </a:prstGeom>
        </p:spPr>
        <p:txBody>
          <a:bodyPr wrap="square" lIns="0" tIns="0" rIns="0" bIns="0" rtlCol="0" anchor="t">
            <a:spAutoFit/>
          </a:bodyPr>
          <a:lstStyle/>
          <a:p>
            <a:pPr algn="just">
              <a:lnSpc>
                <a:spcPts val="3359"/>
              </a:lnSpc>
              <a:spcBef>
                <a:spcPct val="0"/>
              </a:spcBef>
            </a:pPr>
            <a:r>
              <a:rPr lang="en-US" sz="2399">
                <a:solidFill>
                  <a:srgbClr val="000000"/>
                </a:solidFill>
                <a:latin typeface="Poppins Bold"/>
                <a:ea typeface="Poppins Bold"/>
                <a:cs typeface="Poppins Bold"/>
                <a:sym typeface="Poppins Bold"/>
              </a:rPr>
              <a:t>Member Creation</a:t>
            </a:r>
          </a:p>
        </p:txBody>
      </p:sp>
      <p:pic>
        <p:nvPicPr>
          <p:cNvPr id="11" name="3_New Member Create">
            <a:hlinkClick r:id="" action="ppaction://media"/>
            <a:extLst>
              <a:ext uri="{FF2B5EF4-FFF2-40B4-BE49-F238E27FC236}">
                <a16:creationId xmlns:a16="http://schemas.microsoft.com/office/drawing/2014/main" id="{BB4A3706-AFE3-5AA9-E940-0F1BF4EBDDA4}"/>
              </a:ext>
            </a:extLst>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1405769" y="4128813"/>
            <a:ext cx="7434402" cy="3423291"/>
          </a:xfrm>
          <a:prstGeom prst="rect">
            <a:avLst/>
          </a:prstGeom>
        </p:spPr>
      </p:pic>
      <p:sp>
        <p:nvSpPr>
          <p:cNvPr id="7" name="TextBox 8">
            <a:extLst>
              <a:ext uri="{FF2B5EF4-FFF2-40B4-BE49-F238E27FC236}">
                <a16:creationId xmlns:a16="http://schemas.microsoft.com/office/drawing/2014/main" id="{A569C465-6A97-9A1B-375E-7FDBD07BEE47}"/>
              </a:ext>
            </a:extLst>
          </p:cNvPr>
          <p:cNvSpPr txBox="1"/>
          <p:nvPr/>
        </p:nvSpPr>
        <p:spPr>
          <a:xfrm>
            <a:off x="9751820" y="2874596"/>
            <a:ext cx="11939532" cy="424815"/>
          </a:xfrm>
          <a:prstGeom prst="rect">
            <a:avLst/>
          </a:prstGeom>
        </p:spPr>
        <p:txBody>
          <a:bodyPr wrap="square" lIns="0" tIns="0" rIns="0" bIns="0" rtlCol="0" anchor="t">
            <a:spAutoFit/>
          </a:bodyPr>
          <a:lstStyle/>
          <a:p>
            <a:pPr algn="just">
              <a:lnSpc>
                <a:spcPts val="3359"/>
              </a:lnSpc>
              <a:spcBef>
                <a:spcPct val="0"/>
              </a:spcBef>
            </a:pPr>
            <a:r>
              <a:rPr lang="en-US" sz="2350">
                <a:solidFill>
                  <a:srgbClr val="000000"/>
                </a:solidFill>
                <a:latin typeface="Poppins Bold"/>
                <a:ea typeface="Poppins Bold"/>
                <a:cs typeface="Poppins Bold"/>
                <a:sym typeface="Poppins Bold"/>
              </a:rPr>
              <a:t>Member KYC Document Upload</a:t>
            </a:r>
            <a:endParaRPr lang="en-US" sz="2399">
              <a:solidFill>
                <a:srgbClr val="000000"/>
              </a:solidFill>
              <a:latin typeface="Poppins Bold"/>
              <a:ea typeface="Poppins Bold"/>
              <a:cs typeface="Poppins Bold"/>
              <a:sym typeface="Poppins Bold"/>
            </a:endParaRPr>
          </a:p>
        </p:txBody>
      </p:sp>
      <p:sp>
        <p:nvSpPr>
          <p:cNvPr id="15" name="Freeform 9">
            <a:extLst>
              <a:ext uri="{FF2B5EF4-FFF2-40B4-BE49-F238E27FC236}">
                <a16:creationId xmlns:a16="http://schemas.microsoft.com/office/drawing/2014/main" id="{EB6BA3A7-2CA0-594C-6263-FCF01AA3DCB1}"/>
              </a:ext>
            </a:extLst>
          </p:cNvPr>
          <p:cNvSpPr/>
          <p:nvPr/>
        </p:nvSpPr>
        <p:spPr>
          <a:xfrm>
            <a:off x="16091575" y="8203059"/>
            <a:ext cx="1021976" cy="1021976"/>
          </a:xfrm>
          <a:custGeom>
            <a:avLst/>
            <a:gdLst/>
            <a:ahLst/>
            <a:cxnLst/>
            <a:rect l="l" t="t" r="r" b="b"/>
            <a:pathLst>
              <a:path w="2331432" h="2331432">
                <a:moveTo>
                  <a:pt x="0" y="0"/>
                </a:moveTo>
                <a:lnTo>
                  <a:pt x="2331432" y="0"/>
                </a:lnTo>
                <a:lnTo>
                  <a:pt x="2331432" y="2331432"/>
                </a:lnTo>
                <a:lnTo>
                  <a:pt x="0" y="2331432"/>
                </a:lnTo>
                <a:lnTo>
                  <a:pt x="0" y="0"/>
                </a:lnTo>
                <a:close/>
              </a:path>
            </a:pathLst>
          </a:custGeom>
          <a:blipFill>
            <a:blip r:embed="rId9"/>
            <a:stretch>
              <a:fillRect/>
            </a:stretch>
          </a:blipFill>
        </p:spPr>
        <p:txBody>
          <a:bodyPr/>
          <a:lstStyle/>
          <a:p>
            <a:endParaRPr lang="en-NL"/>
          </a:p>
        </p:txBody>
      </p:sp>
      <p:pic>
        <p:nvPicPr>
          <p:cNvPr id="17" name="5_Member_Master_Document_Upload">
            <a:hlinkClick r:id="" action="ppaction://media"/>
            <a:extLst>
              <a:ext uri="{FF2B5EF4-FFF2-40B4-BE49-F238E27FC236}">
                <a16:creationId xmlns:a16="http://schemas.microsoft.com/office/drawing/2014/main" id="{148BF0BA-ACE8-FD88-92BB-4E202649CF7E}"/>
              </a:ext>
            </a:extLst>
          </p:cNvPr>
          <p:cNvPicPr>
            <a:picLocks noChangeAspect="1"/>
          </p:cNvPicPr>
          <p:nvPr>
            <a:videoFile r:link="rId4"/>
            <p:extLst>
              <p:ext uri="{DAA4B4D4-6D71-4841-9C94-3DE7FCFB9230}">
                <p14:media xmlns:p14="http://schemas.microsoft.com/office/powerpoint/2010/main" r:embed="rId3"/>
              </p:ext>
            </p:extLst>
          </p:nvPr>
        </p:nvPicPr>
        <p:blipFill>
          <a:blip r:embed="rId10"/>
          <a:stretch>
            <a:fillRect/>
          </a:stretch>
        </p:blipFill>
        <p:spPr>
          <a:xfrm>
            <a:off x="9752797" y="4101357"/>
            <a:ext cx="7263570" cy="3424265"/>
          </a:xfrm>
          <a:prstGeom prst="rect">
            <a:avLst/>
          </a:prstGeom>
        </p:spPr>
      </p:pic>
      <p:sp>
        <p:nvSpPr>
          <p:cNvPr id="21" name="TextBox 9">
            <a:extLst>
              <a:ext uri="{FF2B5EF4-FFF2-40B4-BE49-F238E27FC236}">
                <a16:creationId xmlns:a16="http://schemas.microsoft.com/office/drawing/2014/main" id="{EEA63D60-8DC7-5C4A-8F47-68B8857590EC}"/>
              </a:ext>
            </a:extLst>
          </p:cNvPr>
          <p:cNvSpPr txBox="1"/>
          <p:nvPr/>
        </p:nvSpPr>
        <p:spPr>
          <a:xfrm>
            <a:off x="1400601" y="2065371"/>
            <a:ext cx="8115300" cy="509905"/>
          </a:xfrm>
          <a:prstGeom prst="rect">
            <a:avLst/>
          </a:prstGeom>
        </p:spPr>
        <p:txBody>
          <a:bodyPr lIns="0" tIns="0" rIns="0" bIns="0" rtlCol="0" anchor="t">
            <a:spAutoFit/>
          </a:bodyPr>
          <a:lstStyle/>
          <a:p>
            <a:pPr algn="just">
              <a:lnSpc>
                <a:spcPts val="3919"/>
              </a:lnSpc>
              <a:spcBef>
                <a:spcPct val="0"/>
              </a:spcBef>
            </a:pPr>
            <a:r>
              <a:rPr lang="en-US" sz="2799">
                <a:solidFill>
                  <a:srgbClr val="61B852"/>
                </a:solidFill>
                <a:latin typeface="Poppins Bold"/>
                <a:ea typeface="Poppins Bold"/>
                <a:cs typeface="Poppins Bold"/>
                <a:sym typeface="Poppins Bold"/>
              </a:rPr>
              <a:t>Members Management</a:t>
            </a:r>
          </a:p>
        </p:txBody>
      </p:sp>
      <p:grpSp>
        <p:nvGrpSpPr>
          <p:cNvPr id="9" name="Group 8">
            <a:extLst>
              <a:ext uri="{FF2B5EF4-FFF2-40B4-BE49-F238E27FC236}">
                <a16:creationId xmlns:a16="http://schemas.microsoft.com/office/drawing/2014/main" id="{D0DCD762-2A4B-FA45-670F-67F62D90385D}"/>
              </a:ext>
            </a:extLst>
          </p:cNvPr>
          <p:cNvGrpSpPr/>
          <p:nvPr/>
        </p:nvGrpSpPr>
        <p:grpSpPr>
          <a:xfrm>
            <a:off x="0" y="9982077"/>
            <a:ext cx="18316575" cy="148628"/>
            <a:chOff x="0" y="9924021"/>
            <a:chExt cx="18316575" cy="148628"/>
          </a:xfrm>
        </p:grpSpPr>
        <p:sp>
          <p:nvSpPr>
            <p:cNvPr id="10" name="Rectangle 9">
              <a:extLst>
                <a:ext uri="{FF2B5EF4-FFF2-40B4-BE49-F238E27FC236}">
                  <a16:creationId xmlns:a16="http://schemas.microsoft.com/office/drawing/2014/main" id="{AE6DE993-B067-B1A5-F84B-947AA8666686}"/>
                </a:ext>
              </a:extLst>
            </p:cNvPr>
            <p:cNvSpPr/>
            <p:nvPr/>
          </p:nvSpPr>
          <p:spPr>
            <a:xfrm>
              <a:off x="0" y="9924021"/>
              <a:ext cx="6105525" cy="148108"/>
            </a:xfrm>
            <a:prstGeom prst="rect">
              <a:avLst/>
            </a:prstGeom>
            <a:solidFill>
              <a:srgbClr val="20ADE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Rectangle 11">
              <a:extLst>
                <a:ext uri="{FF2B5EF4-FFF2-40B4-BE49-F238E27FC236}">
                  <a16:creationId xmlns:a16="http://schemas.microsoft.com/office/drawing/2014/main" id="{B52B7381-2B31-18D0-35A0-3C00E69717FF}"/>
                </a:ext>
              </a:extLst>
            </p:cNvPr>
            <p:cNvSpPr/>
            <p:nvPr/>
          </p:nvSpPr>
          <p:spPr>
            <a:xfrm>
              <a:off x="6105525" y="9924166"/>
              <a:ext cx="6105525" cy="148108"/>
            </a:xfrm>
            <a:prstGeom prst="rect">
              <a:avLst/>
            </a:prstGeom>
            <a:solidFill>
              <a:srgbClr val="61B85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3" name="Rectangle 12">
              <a:extLst>
                <a:ext uri="{FF2B5EF4-FFF2-40B4-BE49-F238E27FC236}">
                  <a16:creationId xmlns:a16="http://schemas.microsoft.com/office/drawing/2014/main" id="{6F770DFF-3C9C-7EB5-7A18-3E1C4C86D4EC}"/>
                </a:ext>
              </a:extLst>
            </p:cNvPr>
            <p:cNvSpPr/>
            <p:nvPr/>
          </p:nvSpPr>
          <p:spPr>
            <a:xfrm>
              <a:off x="12211050" y="9924541"/>
              <a:ext cx="6105525" cy="148108"/>
            </a:xfrm>
            <a:prstGeom prst="rect">
              <a:avLst/>
            </a:prstGeom>
            <a:solidFill>
              <a:srgbClr val="FFDE5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9722" fill="hold"/>
                                        <p:tgtEl>
                                          <p:spTgt spid="11"/>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50166"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11"/>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11"/>
                                        </p:tgtEl>
                                      </p:cBhvr>
                                    </p:cmd>
                                  </p:childTnLst>
                                </p:cTn>
                              </p:par>
                            </p:childTnLst>
                          </p:cTn>
                        </p:par>
                      </p:childTnLst>
                    </p:cTn>
                  </p:par>
                </p:childTnLst>
              </p:cTn>
              <p:nextCondLst>
                <p:cond evt="onClick" delay="0">
                  <p:tgtEl>
                    <p:spTgt spid="11"/>
                  </p:tgtEl>
                </p:cond>
              </p:nextCondLst>
            </p:seq>
            <p:video fullScrn="1">
              <p:cMediaNode vol="80000">
                <p:cTn id="16" fill="hold" display="0">
                  <p:stCondLst>
                    <p:cond delay="indefinite"/>
                  </p:stCondLst>
                </p:cTn>
                <p:tgtEl>
                  <p:spTgt spid="11"/>
                </p:tgtEl>
              </p:cMediaNode>
            </p:video>
            <p:seq concurrent="1" nextAc="seek">
              <p:cTn id="17" restart="whenNotActive" fill="hold" evtFilter="cancelBubble" nodeType="interactiveSeq">
                <p:stCondLst>
                  <p:cond evt="onClick" delay="0">
                    <p:tgtEl>
                      <p:spTgt spid="17"/>
                    </p:tgtEl>
                  </p:cond>
                </p:stCondLst>
                <p:endSync evt="end" delay="0">
                  <p:rtn val="all"/>
                </p:endSync>
                <p:childTnLst>
                  <p:par>
                    <p:cTn id="18" fill="hold">
                      <p:stCondLst>
                        <p:cond delay="0"/>
                      </p:stCondLst>
                      <p:childTnLst>
                        <p:par>
                          <p:cTn id="19" fill="hold">
                            <p:stCondLst>
                              <p:cond delay="0"/>
                            </p:stCondLst>
                            <p:childTnLst>
                              <p:par>
                                <p:cTn id="20" presetID="2" presetClass="mediacall" presetSubtype="0" fill="hold" nodeType="clickEffect">
                                  <p:stCondLst>
                                    <p:cond delay="0"/>
                                  </p:stCondLst>
                                  <p:childTnLst>
                                    <p:cmd type="call" cmd="togglePause">
                                      <p:cBhvr>
                                        <p:cTn id="21" dur="1" fill="hold"/>
                                        <p:tgtEl>
                                          <p:spTgt spid="17"/>
                                        </p:tgtEl>
                                      </p:cBhvr>
                                    </p:cmd>
                                  </p:childTnLst>
                                </p:cTn>
                              </p:par>
                            </p:childTnLst>
                          </p:cTn>
                        </p:par>
                      </p:childTnLst>
                    </p:cTn>
                  </p:par>
                </p:childTnLst>
              </p:cTn>
              <p:nextCondLst>
                <p:cond evt="onClick" delay="0">
                  <p:tgtEl>
                    <p:spTgt spid="17"/>
                  </p:tgtEl>
                </p:cond>
              </p:nextCondLst>
            </p:seq>
            <p:video fullScrn="1">
              <p:cMediaNode vol="80000">
                <p:cTn id="22" fill="hold" display="0">
                  <p:stCondLst>
                    <p:cond delay="indefinite"/>
                  </p:stCondLst>
                </p:cTn>
                <p:tgtEl>
                  <p:spTgt spid="17"/>
                </p:tgtEl>
              </p:cMediaNode>
            </p:vide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424585" cy="2072808"/>
          </a:xfrm>
          <a:custGeom>
            <a:avLst/>
            <a:gdLst/>
            <a:ahLst/>
            <a:cxnLst/>
            <a:rect l="l" t="t" r="r" b="b"/>
            <a:pathLst>
              <a:path w="1424585" h="2072808">
                <a:moveTo>
                  <a:pt x="0" y="0"/>
                </a:moveTo>
                <a:lnTo>
                  <a:pt x="1424585" y="0"/>
                </a:lnTo>
                <a:lnTo>
                  <a:pt x="1424585" y="2072808"/>
                </a:lnTo>
                <a:lnTo>
                  <a:pt x="0" y="207280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NL"/>
          </a:p>
        </p:txBody>
      </p:sp>
      <p:grpSp>
        <p:nvGrpSpPr>
          <p:cNvPr id="3" name="Group 3"/>
          <p:cNvGrpSpPr/>
          <p:nvPr/>
        </p:nvGrpSpPr>
        <p:grpSpPr>
          <a:xfrm>
            <a:off x="356040" y="9526251"/>
            <a:ext cx="356252" cy="347296"/>
            <a:chOff x="0" y="0"/>
            <a:chExt cx="759623" cy="740527"/>
          </a:xfrm>
        </p:grpSpPr>
        <p:sp>
          <p:nvSpPr>
            <p:cNvPr id="4" name="Freeform 4"/>
            <p:cNvSpPr/>
            <p:nvPr/>
          </p:nvSpPr>
          <p:spPr>
            <a:xfrm>
              <a:off x="0" y="0"/>
              <a:ext cx="759623" cy="740527"/>
            </a:xfrm>
            <a:custGeom>
              <a:avLst/>
              <a:gdLst/>
              <a:ahLst/>
              <a:cxnLst/>
              <a:rect l="l" t="t" r="r" b="b"/>
              <a:pathLst>
                <a:path w="759623" h="740527">
                  <a:moveTo>
                    <a:pt x="379812" y="0"/>
                  </a:moveTo>
                  <a:cubicBezTo>
                    <a:pt x="170047" y="0"/>
                    <a:pt x="0" y="165773"/>
                    <a:pt x="0" y="370263"/>
                  </a:cubicBezTo>
                  <a:cubicBezTo>
                    <a:pt x="0" y="574754"/>
                    <a:pt x="170047" y="740527"/>
                    <a:pt x="379812" y="740527"/>
                  </a:cubicBezTo>
                  <a:cubicBezTo>
                    <a:pt x="589576" y="740527"/>
                    <a:pt x="759623" y="574754"/>
                    <a:pt x="759623" y="370263"/>
                  </a:cubicBezTo>
                  <a:cubicBezTo>
                    <a:pt x="759623" y="165773"/>
                    <a:pt x="589576" y="0"/>
                    <a:pt x="379812" y="0"/>
                  </a:cubicBezTo>
                  <a:close/>
                </a:path>
              </a:pathLst>
            </a:custGeom>
            <a:solidFill>
              <a:srgbClr val="FFC732"/>
            </a:solidFill>
          </p:spPr>
          <p:txBody>
            <a:bodyPr/>
            <a:lstStyle/>
            <a:p>
              <a:endParaRPr lang="en-NL"/>
            </a:p>
          </p:txBody>
        </p:sp>
        <p:sp>
          <p:nvSpPr>
            <p:cNvPr id="5" name="TextBox 5"/>
            <p:cNvSpPr txBox="1"/>
            <p:nvPr/>
          </p:nvSpPr>
          <p:spPr>
            <a:xfrm>
              <a:off x="71215" y="12274"/>
              <a:ext cx="617194" cy="658828"/>
            </a:xfrm>
            <a:prstGeom prst="rect">
              <a:avLst/>
            </a:prstGeom>
          </p:spPr>
          <p:txBody>
            <a:bodyPr lIns="50800" tIns="50800" rIns="50800" bIns="50800" rtlCol="0" anchor="ctr"/>
            <a:lstStyle/>
            <a:p>
              <a:pPr algn="ctr">
                <a:lnSpc>
                  <a:spcPts val="2659"/>
                </a:lnSpc>
              </a:pPr>
              <a:endParaRPr/>
            </a:p>
          </p:txBody>
        </p:sp>
      </p:grpSp>
      <p:sp>
        <p:nvSpPr>
          <p:cNvPr id="6" name="Freeform 6"/>
          <p:cNvSpPr/>
          <p:nvPr/>
        </p:nvSpPr>
        <p:spPr>
          <a:xfrm>
            <a:off x="15894741" y="8395595"/>
            <a:ext cx="2432073" cy="1891405"/>
          </a:xfrm>
          <a:custGeom>
            <a:avLst/>
            <a:gdLst/>
            <a:ahLst/>
            <a:cxnLst/>
            <a:rect l="l" t="t" r="r" b="b"/>
            <a:pathLst>
              <a:path w="2432073" h="1891405">
                <a:moveTo>
                  <a:pt x="0" y="0"/>
                </a:moveTo>
                <a:lnTo>
                  <a:pt x="2432073" y="0"/>
                </a:lnTo>
                <a:lnTo>
                  <a:pt x="2432073" y="1891405"/>
                </a:lnTo>
                <a:lnTo>
                  <a:pt x="0" y="189140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NL"/>
          </a:p>
        </p:txBody>
      </p:sp>
      <p:sp>
        <p:nvSpPr>
          <p:cNvPr id="7" name="Freeform 7"/>
          <p:cNvSpPr/>
          <p:nvPr/>
        </p:nvSpPr>
        <p:spPr>
          <a:xfrm>
            <a:off x="1424940" y="3636645"/>
            <a:ext cx="3013710" cy="3013710"/>
          </a:xfrm>
          <a:custGeom>
            <a:avLst/>
            <a:gdLst/>
            <a:ahLst/>
            <a:cxnLst/>
            <a:rect l="l" t="t" r="r" b="b"/>
            <a:pathLst>
              <a:path w="3013710" h="3013710">
                <a:moveTo>
                  <a:pt x="0" y="0"/>
                </a:moveTo>
                <a:lnTo>
                  <a:pt x="3013710" y="0"/>
                </a:lnTo>
                <a:lnTo>
                  <a:pt x="3013710" y="3013710"/>
                </a:lnTo>
                <a:lnTo>
                  <a:pt x="0" y="3013710"/>
                </a:lnTo>
                <a:lnTo>
                  <a:pt x="0" y="0"/>
                </a:lnTo>
                <a:close/>
              </a:path>
            </a:pathLst>
          </a:custGeom>
          <a:blipFill>
            <a:blip r:embed="rId4"/>
            <a:stretch>
              <a:fillRect l="-2862" t="-1832" b="-1030"/>
            </a:stretch>
          </a:blipFill>
        </p:spPr>
        <p:txBody>
          <a:bodyPr/>
          <a:lstStyle/>
          <a:p>
            <a:endParaRPr lang="en-NL"/>
          </a:p>
        </p:txBody>
      </p:sp>
      <p:sp>
        <p:nvSpPr>
          <p:cNvPr id="8" name="TextBox 8"/>
          <p:cNvSpPr txBox="1"/>
          <p:nvPr/>
        </p:nvSpPr>
        <p:spPr>
          <a:xfrm>
            <a:off x="6066546" y="2775482"/>
            <a:ext cx="11939532" cy="6517362"/>
          </a:xfrm>
          <a:prstGeom prst="rect">
            <a:avLst/>
          </a:prstGeom>
        </p:spPr>
        <p:txBody>
          <a:bodyPr lIns="0" tIns="0" rIns="0" bIns="0" rtlCol="0" anchor="t">
            <a:spAutoFit/>
          </a:bodyPr>
          <a:lstStyle/>
          <a:p>
            <a:pPr algn="just">
              <a:lnSpc>
                <a:spcPts val="3359"/>
              </a:lnSpc>
            </a:pPr>
            <a:r>
              <a:rPr lang="en-US" sz="2399" dirty="0">
                <a:solidFill>
                  <a:srgbClr val="000000"/>
                </a:solidFill>
                <a:latin typeface="Poppins Bold"/>
                <a:ea typeface="Poppins Bold"/>
                <a:cs typeface="Poppins Bold"/>
                <a:sym typeface="Poppins Bold"/>
              </a:rPr>
              <a:t>Manage Rooms and Venues easily</a:t>
            </a:r>
          </a:p>
          <a:p>
            <a:pPr algn="just">
              <a:lnSpc>
                <a:spcPts val="3359"/>
              </a:lnSpc>
            </a:pPr>
            <a:endParaRPr lang="en-US" sz="2399" dirty="0">
              <a:solidFill>
                <a:srgbClr val="000000"/>
              </a:solidFill>
              <a:latin typeface="Poppins Bold"/>
              <a:ea typeface="Poppins Bold"/>
              <a:cs typeface="Poppins Bold"/>
              <a:sym typeface="Poppins Bold"/>
            </a:endParaRPr>
          </a:p>
          <a:p>
            <a:pPr marL="518158" lvl="1" indent="-259079">
              <a:lnSpc>
                <a:spcPts val="3359"/>
              </a:lnSpc>
              <a:buFont typeface="Arial"/>
              <a:buChar char="•"/>
            </a:pPr>
            <a:r>
              <a:rPr lang="en-US" sz="2399" dirty="0">
                <a:solidFill>
                  <a:srgbClr val="000000"/>
                </a:solidFill>
                <a:latin typeface="Poppins Light"/>
                <a:ea typeface="Poppins Light"/>
                <a:cs typeface="Poppins Light"/>
                <a:sym typeface="Poppins Light"/>
              </a:rPr>
              <a:t>Rooms and Venues booking/cancellation/availability functions for administrators and members</a:t>
            </a:r>
          </a:p>
          <a:p>
            <a:pPr algn="just">
              <a:lnSpc>
                <a:spcPts val="3359"/>
              </a:lnSpc>
            </a:pPr>
            <a:endParaRPr lang="en-US" sz="2399" dirty="0">
              <a:solidFill>
                <a:srgbClr val="000000"/>
              </a:solidFill>
              <a:latin typeface="Poppins Light"/>
              <a:ea typeface="Poppins Light"/>
              <a:cs typeface="Poppins Light"/>
              <a:sym typeface="Poppins Light"/>
            </a:endParaRPr>
          </a:p>
          <a:p>
            <a:pPr marL="518158" lvl="1" indent="-259079">
              <a:lnSpc>
                <a:spcPts val="3359"/>
              </a:lnSpc>
              <a:buFont typeface="Arial"/>
              <a:buChar char="•"/>
            </a:pPr>
            <a:r>
              <a:rPr lang="en-US" sz="2399" dirty="0">
                <a:solidFill>
                  <a:srgbClr val="000000"/>
                </a:solidFill>
                <a:latin typeface="Poppins Light"/>
                <a:ea typeface="Poppins Light"/>
                <a:cs typeface="Poppins Light"/>
                <a:sym typeface="Poppins Light"/>
              </a:rPr>
              <a:t>Check in/Check out functions for rooms</a:t>
            </a:r>
          </a:p>
          <a:p>
            <a:pPr algn="just">
              <a:lnSpc>
                <a:spcPts val="3359"/>
              </a:lnSpc>
            </a:pPr>
            <a:endParaRPr lang="en-US" sz="2399" dirty="0">
              <a:solidFill>
                <a:srgbClr val="000000"/>
              </a:solidFill>
              <a:latin typeface="Poppins Light"/>
              <a:ea typeface="Poppins Light"/>
              <a:cs typeface="Poppins Light"/>
              <a:sym typeface="Poppins Light"/>
            </a:endParaRPr>
          </a:p>
          <a:p>
            <a:pPr marL="518158" lvl="1" indent="-259079">
              <a:lnSpc>
                <a:spcPts val="3359"/>
              </a:lnSpc>
              <a:buFont typeface="Arial"/>
              <a:buChar char="•"/>
            </a:pPr>
            <a:r>
              <a:rPr lang="en-US" sz="2399" dirty="0">
                <a:solidFill>
                  <a:srgbClr val="000000"/>
                </a:solidFill>
                <a:latin typeface="Poppins Light"/>
                <a:ea typeface="Poppins Light"/>
                <a:cs typeface="Poppins Light"/>
                <a:sym typeface="Poppins Light"/>
              </a:rPr>
              <a:t>Bill Generation function</a:t>
            </a:r>
          </a:p>
          <a:p>
            <a:pPr algn="just">
              <a:lnSpc>
                <a:spcPts val="3359"/>
              </a:lnSpc>
            </a:pPr>
            <a:endParaRPr lang="en-US" sz="2399" dirty="0">
              <a:solidFill>
                <a:srgbClr val="000000"/>
              </a:solidFill>
              <a:latin typeface="Poppins Light"/>
              <a:ea typeface="Poppins Light"/>
              <a:cs typeface="Poppins Light"/>
              <a:sym typeface="Poppins Light"/>
            </a:endParaRPr>
          </a:p>
          <a:p>
            <a:pPr marL="518158" lvl="1" indent="-259079">
              <a:lnSpc>
                <a:spcPts val="3359"/>
              </a:lnSpc>
              <a:buFont typeface="Arial"/>
              <a:buChar char="•"/>
            </a:pPr>
            <a:r>
              <a:rPr lang="en-US" sz="2399" dirty="0">
                <a:solidFill>
                  <a:srgbClr val="000000"/>
                </a:solidFill>
                <a:latin typeface="Poppins Light"/>
                <a:ea typeface="Poppins Light"/>
                <a:cs typeface="Poppins Light"/>
                <a:sym typeface="Poppins Light"/>
              </a:rPr>
              <a:t>Credit/Debit card handling function</a:t>
            </a:r>
          </a:p>
          <a:p>
            <a:pPr algn="just">
              <a:lnSpc>
                <a:spcPts val="3359"/>
              </a:lnSpc>
            </a:pPr>
            <a:endParaRPr lang="en-US" sz="2399" dirty="0">
              <a:solidFill>
                <a:srgbClr val="000000"/>
              </a:solidFill>
              <a:latin typeface="Poppins Light"/>
              <a:ea typeface="Poppins Light"/>
              <a:cs typeface="Poppins Light"/>
              <a:sym typeface="Poppins Light"/>
            </a:endParaRPr>
          </a:p>
          <a:p>
            <a:pPr marL="518158" lvl="1" indent="-259079">
              <a:lnSpc>
                <a:spcPts val="3359"/>
              </a:lnSpc>
              <a:buFont typeface="Arial"/>
              <a:buChar char="•"/>
            </a:pPr>
            <a:r>
              <a:rPr lang="en-US" sz="2399" dirty="0">
                <a:solidFill>
                  <a:srgbClr val="000000"/>
                </a:solidFill>
                <a:latin typeface="Poppins Light"/>
                <a:ea typeface="Poppins Light"/>
                <a:cs typeface="Poppins Light"/>
                <a:sym typeface="Poppins Light"/>
              </a:rPr>
              <a:t>Automated entries to accounting system functionality</a:t>
            </a:r>
          </a:p>
          <a:p>
            <a:pPr algn="just">
              <a:lnSpc>
                <a:spcPts val="3359"/>
              </a:lnSpc>
            </a:pPr>
            <a:endParaRPr lang="en-US" sz="2399" dirty="0">
              <a:solidFill>
                <a:srgbClr val="000000"/>
              </a:solidFill>
              <a:latin typeface="Poppins Light"/>
              <a:ea typeface="Poppins Light"/>
              <a:cs typeface="Poppins Light"/>
              <a:sym typeface="Poppins Light"/>
            </a:endParaRPr>
          </a:p>
          <a:p>
            <a:pPr marL="518158" lvl="1" indent="-259079">
              <a:lnSpc>
                <a:spcPts val="3359"/>
              </a:lnSpc>
              <a:buFont typeface="Arial"/>
              <a:buChar char="•"/>
            </a:pPr>
            <a:r>
              <a:rPr lang="en-US" sz="2399" dirty="0">
                <a:solidFill>
                  <a:srgbClr val="000000"/>
                </a:solidFill>
                <a:latin typeface="Poppins Light"/>
                <a:ea typeface="Poppins Light"/>
                <a:cs typeface="Poppins Light"/>
                <a:sym typeface="Poppins Light"/>
              </a:rPr>
              <a:t>Rooms and Venues booking also available through the Member section in the web based application</a:t>
            </a:r>
          </a:p>
        </p:txBody>
      </p:sp>
      <p:sp>
        <p:nvSpPr>
          <p:cNvPr id="9" name="TextBox 9"/>
          <p:cNvSpPr txBox="1"/>
          <p:nvPr/>
        </p:nvSpPr>
        <p:spPr>
          <a:xfrm>
            <a:off x="6066546" y="1987083"/>
            <a:ext cx="8115300" cy="509905"/>
          </a:xfrm>
          <a:prstGeom prst="rect">
            <a:avLst/>
          </a:prstGeom>
        </p:spPr>
        <p:txBody>
          <a:bodyPr lIns="0" tIns="0" rIns="0" bIns="0" rtlCol="0" anchor="t">
            <a:spAutoFit/>
          </a:bodyPr>
          <a:lstStyle/>
          <a:p>
            <a:pPr algn="just">
              <a:lnSpc>
                <a:spcPts val="3919"/>
              </a:lnSpc>
              <a:spcBef>
                <a:spcPct val="0"/>
              </a:spcBef>
            </a:pPr>
            <a:r>
              <a:rPr lang="en-US" sz="2799">
                <a:solidFill>
                  <a:srgbClr val="61B852"/>
                </a:solidFill>
                <a:latin typeface="Poppins Bold"/>
                <a:ea typeface="Poppins Bold"/>
                <a:cs typeface="Poppins Bold"/>
                <a:sym typeface="Poppins Bold"/>
              </a:rPr>
              <a:t>Rooms / Venues Management</a:t>
            </a:r>
          </a:p>
        </p:txBody>
      </p:sp>
      <p:grpSp>
        <p:nvGrpSpPr>
          <p:cNvPr id="10" name="Group 9">
            <a:extLst>
              <a:ext uri="{FF2B5EF4-FFF2-40B4-BE49-F238E27FC236}">
                <a16:creationId xmlns:a16="http://schemas.microsoft.com/office/drawing/2014/main" id="{ECD89D19-ECB0-8E45-1711-D521F79599C3}"/>
              </a:ext>
            </a:extLst>
          </p:cNvPr>
          <p:cNvGrpSpPr/>
          <p:nvPr/>
        </p:nvGrpSpPr>
        <p:grpSpPr>
          <a:xfrm>
            <a:off x="0" y="9982077"/>
            <a:ext cx="18316575" cy="148628"/>
            <a:chOff x="0" y="9924021"/>
            <a:chExt cx="18316575" cy="148628"/>
          </a:xfrm>
        </p:grpSpPr>
        <p:sp>
          <p:nvSpPr>
            <p:cNvPr id="11" name="Rectangle 10">
              <a:extLst>
                <a:ext uri="{FF2B5EF4-FFF2-40B4-BE49-F238E27FC236}">
                  <a16:creationId xmlns:a16="http://schemas.microsoft.com/office/drawing/2014/main" id="{E4B7E684-711B-26ED-F757-68953816884F}"/>
                </a:ext>
              </a:extLst>
            </p:cNvPr>
            <p:cNvSpPr/>
            <p:nvPr/>
          </p:nvSpPr>
          <p:spPr>
            <a:xfrm>
              <a:off x="0" y="9924021"/>
              <a:ext cx="6105525" cy="148108"/>
            </a:xfrm>
            <a:prstGeom prst="rect">
              <a:avLst/>
            </a:prstGeom>
            <a:solidFill>
              <a:srgbClr val="20ADE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Rectangle 11">
              <a:extLst>
                <a:ext uri="{FF2B5EF4-FFF2-40B4-BE49-F238E27FC236}">
                  <a16:creationId xmlns:a16="http://schemas.microsoft.com/office/drawing/2014/main" id="{08F95DEF-2BD3-7C2D-4A04-4707D8FEAFC4}"/>
                </a:ext>
              </a:extLst>
            </p:cNvPr>
            <p:cNvSpPr/>
            <p:nvPr/>
          </p:nvSpPr>
          <p:spPr>
            <a:xfrm>
              <a:off x="6105525" y="9924166"/>
              <a:ext cx="6105525" cy="148108"/>
            </a:xfrm>
            <a:prstGeom prst="rect">
              <a:avLst/>
            </a:prstGeom>
            <a:solidFill>
              <a:srgbClr val="61B85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3" name="Rectangle 12">
              <a:extLst>
                <a:ext uri="{FF2B5EF4-FFF2-40B4-BE49-F238E27FC236}">
                  <a16:creationId xmlns:a16="http://schemas.microsoft.com/office/drawing/2014/main" id="{39ED5F1C-2DC0-A1A4-D509-609740DDE506}"/>
                </a:ext>
              </a:extLst>
            </p:cNvPr>
            <p:cNvSpPr/>
            <p:nvPr/>
          </p:nvSpPr>
          <p:spPr>
            <a:xfrm>
              <a:off x="12211050" y="9924541"/>
              <a:ext cx="6105525" cy="148108"/>
            </a:xfrm>
            <a:prstGeom prst="rect">
              <a:avLst/>
            </a:prstGeom>
            <a:solidFill>
              <a:srgbClr val="FFDE5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424585" cy="2072808"/>
          </a:xfrm>
          <a:custGeom>
            <a:avLst/>
            <a:gdLst/>
            <a:ahLst/>
            <a:cxnLst/>
            <a:rect l="l" t="t" r="r" b="b"/>
            <a:pathLst>
              <a:path w="1424585" h="2072808">
                <a:moveTo>
                  <a:pt x="0" y="0"/>
                </a:moveTo>
                <a:lnTo>
                  <a:pt x="1424585" y="0"/>
                </a:lnTo>
                <a:lnTo>
                  <a:pt x="1424585" y="2072808"/>
                </a:lnTo>
                <a:lnTo>
                  <a:pt x="0" y="2072808"/>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NL"/>
          </a:p>
        </p:txBody>
      </p:sp>
      <p:grpSp>
        <p:nvGrpSpPr>
          <p:cNvPr id="3" name="Group 3"/>
          <p:cNvGrpSpPr/>
          <p:nvPr/>
        </p:nvGrpSpPr>
        <p:grpSpPr>
          <a:xfrm>
            <a:off x="356040" y="9526251"/>
            <a:ext cx="356252" cy="347296"/>
            <a:chOff x="0" y="0"/>
            <a:chExt cx="759623" cy="740527"/>
          </a:xfrm>
        </p:grpSpPr>
        <p:sp>
          <p:nvSpPr>
            <p:cNvPr id="4" name="Freeform 4"/>
            <p:cNvSpPr/>
            <p:nvPr/>
          </p:nvSpPr>
          <p:spPr>
            <a:xfrm>
              <a:off x="0" y="0"/>
              <a:ext cx="759623" cy="740527"/>
            </a:xfrm>
            <a:custGeom>
              <a:avLst/>
              <a:gdLst/>
              <a:ahLst/>
              <a:cxnLst/>
              <a:rect l="l" t="t" r="r" b="b"/>
              <a:pathLst>
                <a:path w="759623" h="740527">
                  <a:moveTo>
                    <a:pt x="379812" y="0"/>
                  </a:moveTo>
                  <a:cubicBezTo>
                    <a:pt x="170047" y="0"/>
                    <a:pt x="0" y="165773"/>
                    <a:pt x="0" y="370263"/>
                  </a:cubicBezTo>
                  <a:cubicBezTo>
                    <a:pt x="0" y="574754"/>
                    <a:pt x="170047" y="740527"/>
                    <a:pt x="379812" y="740527"/>
                  </a:cubicBezTo>
                  <a:cubicBezTo>
                    <a:pt x="589576" y="740527"/>
                    <a:pt x="759623" y="574754"/>
                    <a:pt x="759623" y="370263"/>
                  </a:cubicBezTo>
                  <a:cubicBezTo>
                    <a:pt x="759623" y="165773"/>
                    <a:pt x="589576" y="0"/>
                    <a:pt x="379812" y="0"/>
                  </a:cubicBezTo>
                  <a:close/>
                </a:path>
              </a:pathLst>
            </a:custGeom>
            <a:solidFill>
              <a:srgbClr val="FFC732"/>
            </a:solidFill>
          </p:spPr>
          <p:txBody>
            <a:bodyPr/>
            <a:lstStyle/>
            <a:p>
              <a:endParaRPr lang="en-NL"/>
            </a:p>
          </p:txBody>
        </p:sp>
        <p:sp>
          <p:nvSpPr>
            <p:cNvPr id="5" name="TextBox 5"/>
            <p:cNvSpPr txBox="1"/>
            <p:nvPr/>
          </p:nvSpPr>
          <p:spPr>
            <a:xfrm>
              <a:off x="71215" y="12274"/>
              <a:ext cx="617194" cy="658828"/>
            </a:xfrm>
            <a:prstGeom prst="rect">
              <a:avLst/>
            </a:prstGeom>
          </p:spPr>
          <p:txBody>
            <a:bodyPr lIns="50800" tIns="50800" rIns="50800" bIns="50800" rtlCol="0" anchor="ctr"/>
            <a:lstStyle/>
            <a:p>
              <a:pPr algn="ctr">
                <a:lnSpc>
                  <a:spcPts val="2659"/>
                </a:lnSpc>
              </a:pPr>
              <a:endParaRPr/>
            </a:p>
          </p:txBody>
        </p:sp>
      </p:grpSp>
      <p:sp>
        <p:nvSpPr>
          <p:cNvPr id="6" name="Freeform 6"/>
          <p:cNvSpPr/>
          <p:nvPr/>
        </p:nvSpPr>
        <p:spPr>
          <a:xfrm>
            <a:off x="15894741" y="8395595"/>
            <a:ext cx="2432073" cy="1891405"/>
          </a:xfrm>
          <a:custGeom>
            <a:avLst/>
            <a:gdLst/>
            <a:ahLst/>
            <a:cxnLst/>
            <a:rect l="l" t="t" r="r" b="b"/>
            <a:pathLst>
              <a:path w="2432073" h="1891405">
                <a:moveTo>
                  <a:pt x="0" y="0"/>
                </a:moveTo>
                <a:lnTo>
                  <a:pt x="2432073" y="0"/>
                </a:lnTo>
                <a:lnTo>
                  <a:pt x="2432073" y="1891405"/>
                </a:lnTo>
                <a:lnTo>
                  <a:pt x="0" y="1891405"/>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NL"/>
          </a:p>
        </p:txBody>
      </p:sp>
      <p:sp>
        <p:nvSpPr>
          <p:cNvPr id="8" name="TextBox 8"/>
          <p:cNvSpPr txBox="1"/>
          <p:nvPr/>
        </p:nvSpPr>
        <p:spPr>
          <a:xfrm>
            <a:off x="1439061" y="2874596"/>
            <a:ext cx="11939532" cy="436017"/>
          </a:xfrm>
          <a:prstGeom prst="rect">
            <a:avLst/>
          </a:prstGeom>
        </p:spPr>
        <p:txBody>
          <a:bodyPr wrap="square" lIns="0" tIns="0" rIns="0" bIns="0" rtlCol="0" anchor="t">
            <a:spAutoFit/>
          </a:bodyPr>
          <a:lstStyle/>
          <a:p>
            <a:pPr algn="just">
              <a:lnSpc>
                <a:spcPts val="3359"/>
              </a:lnSpc>
              <a:spcBef>
                <a:spcPct val="0"/>
              </a:spcBef>
            </a:pPr>
            <a:r>
              <a:rPr lang="en-US" sz="2399">
                <a:solidFill>
                  <a:srgbClr val="000000"/>
                </a:solidFill>
                <a:latin typeface="Poppins Bold"/>
                <a:ea typeface="Poppins Bold"/>
                <a:cs typeface="Poppins Bold"/>
                <a:sym typeface="Poppins Bold"/>
              </a:rPr>
              <a:t>Rooms Setup</a:t>
            </a:r>
          </a:p>
        </p:txBody>
      </p:sp>
      <p:sp>
        <p:nvSpPr>
          <p:cNvPr id="7" name="TextBox 8">
            <a:extLst>
              <a:ext uri="{FF2B5EF4-FFF2-40B4-BE49-F238E27FC236}">
                <a16:creationId xmlns:a16="http://schemas.microsoft.com/office/drawing/2014/main" id="{A569C465-6A97-9A1B-375E-7FDBD07BEE47}"/>
              </a:ext>
            </a:extLst>
          </p:cNvPr>
          <p:cNvSpPr txBox="1"/>
          <p:nvPr/>
        </p:nvSpPr>
        <p:spPr>
          <a:xfrm>
            <a:off x="9751820" y="2874596"/>
            <a:ext cx="11939532" cy="436017"/>
          </a:xfrm>
          <a:prstGeom prst="rect">
            <a:avLst/>
          </a:prstGeom>
        </p:spPr>
        <p:txBody>
          <a:bodyPr wrap="square" lIns="0" tIns="0" rIns="0" bIns="0" rtlCol="0" anchor="t">
            <a:spAutoFit/>
          </a:bodyPr>
          <a:lstStyle/>
          <a:p>
            <a:pPr algn="just">
              <a:lnSpc>
                <a:spcPts val="3359"/>
              </a:lnSpc>
              <a:spcBef>
                <a:spcPct val="0"/>
              </a:spcBef>
            </a:pPr>
            <a:r>
              <a:rPr lang="en-US" sz="2350">
                <a:solidFill>
                  <a:srgbClr val="000000"/>
                </a:solidFill>
                <a:latin typeface="Poppins Bold"/>
                <a:ea typeface="Poppins Bold"/>
                <a:cs typeface="Poppins Bold"/>
                <a:sym typeface="Poppins Bold"/>
              </a:rPr>
              <a:t>Room checkout &amp; billing</a:t>
            </a:r>
            <a:endParaRPr lang="en-US" sz="2399">
              <a:solidFill>
                <a:srgbClr val="000000"/>
              </a:solidFill>
              <a:latin typeface="Poppins Bold"/>
              <a:ea typeface="Poppins Bold"/>
              <a:cs typeface="Poppins Bold"/>
              <a:sym typeface="Poppins Bold"/>
            </a:endParaRPr>
          </a:p>
        </p:txBody>
      </p:sp>
      <p:sp>
        <p:nvSpPr>
          <p:cNvPr id="15" name="Freeform 9">
            <a:extLst>
              <a:ext uri="{FF2B5EF4-FFF2-40B4-BE49-F238E27FC236}">
                <a16:creationId xmlns:a16="http://schemas.microsoft.com/office/drawing/2014/main" id="{EB6BA3A7-2CA0-594C-6263-FCF01AA3DCB1}"/>
              </a:ext>
            </a:extLst>
          </p:cNvPr>
          <p:cNvSpPr/>
          <p:nvPr/>
        </p:nvSpPr>
        <p:spPr>
          <a:xfrm>
            <a:off x="16091575" y="8203059"/>
            <a:ext cx="1021976" cy="1021976"/>
          </a:xfrm>
          <a:custGeom>
            <a:avLst/>
            <a:gdLst/>
            <a:ahLst/>
            <a:cxnLst/>
            <a:rect l="l" t="t" r="r" b="b"/>
            <a:pathLst>
              <a:path w="2331432" h="2331432">
                <a:moveTo>
                  <a:pt x="0" y="0"/>
                </a:moveTo>
                <a:lnTo>
                  <a:pt x="2331432" y="0"/>
                </a:lnTo>
                <a:lnTo>
                  <a:pt x="2331432" y="2331432"/>
                </a:lnTo>
                <a:lnTo>
                  <a:pt x="0" y="2331432"/>
                </a:lnTo>
                <a:lnTo>
                  <a:pt x="0" y="0"/>
                </a:lnTo>
                <a:close/>
              </a:path>
            </a:pathLst>
          </a:custGeom>
          <a:blipFill>
            <a:blip r:embed="rId8"/>
            <a:stretch>
              <a:fillRect/>
            </a:stretch>
          </a:blipFill>
        </p:spPr>
        <p:txBody>
          <a:bodyPr/>
          <a:lstStyle/>
          <a:p>
            <a:endParaRPr lang="en-NL"/>
          </a:p>
        </p:txBody>
      </p:sp>
      <p:sp>
        <p:nvSpPr>
          <p:cNvPr id="12" name="TextBox 9">
            <a:extLst>
              <a:ext uri="{FF2B5EF4-FFF2-40B4-BE49-F238E27FC236}">
                <a16:creationId xmlns:a16="http://schemas.microsoft.com/office/drawing/2014/main" id="{CECD44F2-3B54-5250-442A-766F50BB61CD}"/>
              </a:ext>
            </a:extLst>
          </p:cNvPr>
          <p:cNvSpPr txBox="1"/>
          <p:nvPr/>
        </p:nvSpPr>
        <p:spPr>
          <a:xfrm>
            <a:off x="1400601" y="2065371"/>
            <a:ext cx="8115300" cy="509905"/>
          </a:xfrm>
          <a:prstGeom prst="rect">
            <a:avLst/>
          </a:prstGeom>
        </p:spPr>
        <p:txBody>
          <a:bodyPr lIns="0" tIns="0" rIns="0" bIns="0" rtlCol="0" anchor="t">
            <a:spAutoFit/>
          </a:bodyPr>
          <a:lstStyle/>
          <a:p>
            <a:pPr algn="just">
              <a:lnSpc>
                <a:spcPts val="3919"/>
              </a:lnSpc>
              <a:spcBef>
                <a:spcPct val="0"/>
              </a:spcBef>
            </a:pPr>
            <a:r>
              <a:rPr lang="en-US" sz="2799">
                <a:solidFill>
                  <a:srgbClr val="61B852"/>
                </a:solidFill>
                <a:latin typeface="Poppins Bold"/>
                <a:ea typeface="Poppins Bold"/>
                <a:cs typeface="Poppins Bold"/>
                <a:sym typeface="Poppins Bold"/>
              </a:rPr>
              <a:t>Rooms / Venues Management</a:t>
            </a:r>
          </a:p>
        </p:txBody>
      </p:sp>
      <p:pic>
        <p:nvPicPr>
          <p:cNvPr id="9" name="1_Room Master Setup">
            <a:hlinkClick r:id="" action="ppaction://media"/>
            <a:extLst>
              <a:ext uri="{FF2B5EF4-FFF2-40B4-BE49-F238E27FC236}">
                <a16:creationId xmlns:a16="http://schemas.microsoft.com/office/drawing/2014/main" id="{67B0F37C-40FF-0386-55ED-48C388F9AD21}"/>
              </a:ext>
            </a:extLst>
          </p:cNvPr>
          <p:cNvPicPr>
            <a:picLocks noChangeAspect="1"/>
          </p:cNvPicPr>
          <p:nvPr>
            <a:videoFile r:link="rId2"/>
            <p:extLst>
              <p:ext uri="{DAA4B4D4-6D71-4841-9C94-3DE7FCFB9230}">
                <p14:media xmlns:p14="http://schemas.microsoft.com/office/powerpoint/2010/main" r:embed="rId1"/>
              </p:ext>
            </p:extLst>
          </p:nvPr>
        </p:nvPicPr>
        <p:blipFill>
          <a:blip r:embed="rId9"/>
          <a:stretch>
            <a:fillRect/>
          </a:stretch>
        </p:blipFill>
        <p:spPr>
          <a:xfrm>
            <a:off x="1400601" y="4101357"/>
            <a:ext cx="7428913" cy="3424264"/>
          </a:xfrm>
          <a:prstGeom prst="rect">
            <a:avLst/>
          </a:prstGeom>
        </p:spPr>
      </p:pic>
      <p:pic>
        <p:nvPicPr>
          <p:cNvPr id="11" name="7_Room checkout &amp;  Bill print">
            <a:hlinkClick r:id="" action="ppaction://media"/>
            <a:extLst>
              <a:ext uri="{FF2B5EF4-FFF2-40B4-BE49-F238E27FC236}">
                <a16:creationId xmlns:a16="http://schemas.microsoft.com/office/drawing/2014/main" id="{ED9C290C-4141-FBDE-AD96-1CEC788272E2}"/>
              </a:ext>
            </a:extLst>
          </p:cNvPr>
          <p:cNvPicPr>
            <a:picLocks noChangeAspect="1"/>
          </p:cNvPicPr>
          <p:nvPr>
            <a:videoFile r:link="rId4"/>
            <p:extLst>
              <p:ext uri="{DAA4B4D4-6D71-4841-9C94-3DE7FCFB9230}">
                <p14:media xmlns:p14="http://schemas.microsoft.com/office/powerpoint/2010/main" r:embed="rId3"/>
              </p:ext>
            </p:extLst>
          </p:nvPr>
        </p:nvPicPr>
        <p:blipFill>
          <a:blip r:embed="rId10"/>
          <a:stretch>
            <a:fillRect/>
          </a:stretch>
        </p:blipFill>
        <p:spPr>
          <a:xfrm>
            <a:off x="9738182" y="4101357"/>
            <a:ext cx="7280822" cy="3424263"/>
          </a:xfrm>
          <a:prstGeom prst="rect">
            <a:avLst/>
          </a:prstGeom>
        </p:spPr>
      </p:pic>
      <p:grpSp>
        <p:nvGrpSpPr>
          <p:cNvPr id="10" name="Group 9">
            <a:extLst>
              <a:ext uri="{FF2B5EF4-FFF2-40B4-BE49-F238E27FC236}">
                <a16:creationId xmlns:a16="http://schemas.microsoft.com/office/drawing/2014/main" id="{D950111F-A0DC-7037-0C53-917DA5BEF5E9}"/>
              </a:ext>
            </a:extLst>
          </p:cNvPr>
          <p:cNvGrpSpPr/>
          <p:nvPr/>
        </p:nvGrpSpPr>
        <p:grpSpPr>
          <a:xfrm>
            <a:off x="0" y="9982077"/>
            <a:ext cx="18316575" cy="148628"/>
            <a:chOff x="0" y="9924021"/>
            <a:chExt cx="18316575" cy="148628"/>
          </a:xfrm>
        </p:grpSpPr>
        <p:sp>
          <p:nvSpPr>
            <p:cNvPr id="13" name="Rectangle 12">
              <a:extLst>
                <a:ext uri="{FF2B5EF4-FFF2-40B4-BE49-F238E27FC236}">
                  <a16:creationId xmlns:a16="http://schemas.microsoft.com/office/drawing/2014/main" id="{1B997737-AB9C-3E00-4B2B-5E154750F815}"/>
                </a:ext>
              </a:extLst>
            </p:cNvPr>
            <p:cNvSpPr/>
            <p:nvPr/>
          </p:nvSpPr>
          <p:spPr>
            <a:xfrm>
              <a:off x="0" y="9924021"/>
              <a:ext cx="6105525" cy="148108"/>
            </a:xfrm>
            <a:prstGeom prst="rect">
              <a:avLst/>
            </a:prstGeom>
            <a:solidFill>
              <a:srgbClr val="20ADE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4" name="Rectangle 13">
              <a:extLst>
                <a:ext uri="{FF2B5EF4-FFF2-40B4-BE49-F238E27FC236}">
                  <a16:creationId xmlns:a16="http://schemas.microsoft.com/office/drawing/2014/main" id="{A8F4872E-4ACC-DBA0-A1FE-A63FD82E5911}"/>
                </a:ext>
              </a:extLst>
            </p:cNvPr>
            <p:cNvSpPr/>
            <p:nvPr/>
          </p:nvSpPr>
          <p:spPr>
            <a:xfrm>
              <a:off x="6105525" y="9924166"/>
              <a:ext cx="6105525" cy="148108"/>
            </a:xfrm>
            <a:prstGeom prst="rect">
              <a:avLst/>
            </a:prstGeom>
            <a:solidFill>
              <a:srgbClr val="61B85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6" name="Rectangle 15">
              <a:extLst>
                <a:ext uri="{FF2B5EF4-FFF2-40B4-BE49-F238E27FC236}">
                  <a16:creationId xmlns:a16="http://schemas.microsoft.com/office/drawing/2014/main" id="{977CBAD9-720A-A0D7-ADBA-B4E5EFFF12A7}"/>
                </a:ext>
              </a:extLst>
            </p:cNvPr>
            <p:cNvSpPr/>
            <p:nvPr/>
          </p:nvSpPr>
          <p:spPr>
            <a:xfrm>
              <a:off x="12211050" y="9924541"/>
              <a:ext cx="6105525" cy="148108"/>
            </a:xfrm>
            <a:prstGeom prst="rect">
              <a:avLst/>
            </a:prstGeom>
            <a:solidFill>
              <a:srgbClr val="FFDE5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spTree>
    <p:extLst>
      <p:ext uri="{BB962C8B-B14F-4D97-AF65-F5344CB8AC3E}">
        <p14:creationId xmlns:p14="http://schemas.microsoft.com/office/powerpoint/2010/main" val="3188455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9907" fill="hold"/>
                                        <p:tgtEl>
                                          <p:spTgt spid="9"/>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66458"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9"/>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9"/>
                                        </p:tgtEl>
                                      </p:cBhvr>
                                    </p:cmd>
                                  </p:childTnLst>
                                </p:cTn>
                              </p:par>
                            </p:childTnLst>
                          </p:cTn>
                        </p:par>
                      </p:childTnLst>
                    </p:cTn>
                  </p:par>
                </p:childTnLst>
              </p:cTn>
              <p:nextCondLst>
                <p:cond evt="onClick" delay="0">
                  <p:tgtEl>
                    <p:spTgt spid="9"/>
                  </p:tgtEl>
                </p:cond>
              </p:nextCondLst>
            </p:seq>
            <p:video fullScrn="1">
              <p:cMediaNode vol="80000">
                <p:cTn id="16" fill="hold" display="0">
                  <p:stCondLst>
                    <p:cond delay="indefinite"/>
                  </p:stCondLst>
                </p:cTn>
                <p:tgtEl>
                  <p:spTgt spid="9"/>
                </p:tgtEl>
              </p:cMediaNode>
            </p:video>
            <p:seq concurrent="1" nextAc="seek">
              <p:cTn id="17" restart="whenNotActive" fill="hold" evtFilter="cancelBubble" nodeType="interactiveSeq">
                <p:stCondLst>
                  <p:cond evt="onClick" delay="0">
                    <p:tgtEl>
                      <p:spTgt spid="11"/>
                    </p:tgtEl>
                  </p:cond>
                </p:stCondLst>
                <p:endSync evt="end" delay="0">
                  <p:rtn val="all"/>
                </p:endSync>
                <p:childTnLst>
                  <p:par>
                    <p:cTn id="18" fill="hold">
                      <p:stCondLst>
                        <p:cond delay="0"/>
                      </p:stCondLst>
                      <p:childTnLst>
                        <p:par>
                          <p:cTn id="19" fill="hold">
                            <p:stCondLst>
                              <p:cond delay="0"/>
                            </p:stCondLst>
                            <p:childTnLst>
                              <p:par>
                                <p:cTn id="20" presetID="2" presetClass="mediacall" presetSubtype="0" fill="hold" nodeType="clickEffect">
                                  <p:stCondLst>
                                    <p:cond delay="0"/>
                                  </p:stCondLst>
                                  <p:childTnLst>
                                    <p:cmd type="call" cmd="togglePause">
                                      <p:cBhvr>
                                        <p:cTn id="21" dur="1" fill="hold"/>
                                        <p:tgtEl>
                                          <p:spTgt spid="11"/>
                                        </p:tgtEl>
                                      </p:cBhvr>
                                    </p:cmd>
                                  </p:childTnLst>
                                </p:cTn>
                              </p:par>
                            </p:childTnLst>
                          </p:cTn>
                        </p:par>
                      </p:childTnLst>
                    </p:cTn>
                  </p:par>
                </p:childTnLst>
              </p:cTn>
              <p:nextCondLst>
                <p:cond evt="onClick" delay="0">
                  <p:tgtEl>
                    <p:spTgt spid="11"/>
                  </p:tgtEl>
                </p:cond>
              </p:nextCondLst>
            </p:seq>
            <p:video fullScrn="1">
              <p:cMediaNode vol="80000">
                <p:cTn id="22" fill="hold" display="0">
                  <p:stCondLst>
                    <p:cond delay="indefinite"/>
                  </p:stCondLst>
                </p:cTn>
                <p:tgtEl>
                  <p:spTgt spid="11"/>
                </p:tgtEl>
              </p:cMediaNode>
            </p:vide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424585" cy="2072808"/>
          </a:xfrm>
          <a:custGeom>
            <a:avLst/>
            <a:gdLst/>
            <a:ahLst/>
            <a:cxnLst/>
            <a:rect l="l" t="t" r="r" b="b"/>
            <a:pathLst>
              <a:path w="1424585" h="2072808">
                <a:moveTo>
                  <a:pt x="0" y="0"/>
                </a:moveTo>
                <a:lnTo>
                  <a:pt x="1424585" y="0"/>
                </a:lnTo>
                <a:lnTo>
                  <a:pt x="1424585" y="2072808"/>
                </a:lnTo>
                <a:lnTo>
                  <a:pt x="0" y="207280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NL"/>
          </a:p>
        </p:txBody>
      </p:sp>
      <p:grpSp>
        <p:nvGrpSpPr>
          <p:cNvPr id="3" name="Group 3"/>
          <p:cNvGrpSpPr/>
          <p:nvPr/>
        </p:nvGrpSpPr>
        <p:grpSpPr>
          <a:xfrm>
            <a:off x="356040" y="9526251"/>
            <a:ext cx="356252" cy="347296"/>
            <a:chOff x="0" y="0"/>
            <a:chExt cx="759623" cy="740527"/>
          </a:xfrm>
        </p:grpSpPr>
        <p:sp>
          <p:nvSpPr>
            <p:cNvPr id="4" name="Freeform 4"/>
            <p:cNvSpPr/>
            <p:nvPr/>
          </p:nvSpPr>
          <p:spPr>
            <a:xfrm>
              <a:off x="0" y="0"/>
              <a:ext cx="759623" cy="740527"/>
            </a:xfrm>
            <a:custGeom>
              <a:avLst/>
              <a:gdLst/>
              <a:ahLst/>
              <a:cxnLst/>
              <a:rect l="l" t="t" r="r" b="b"/>
              <a:pathLst>
                <a:path w="759623" h="740527">
                  <a:moveTo>
                    <a:pt x="379812" y="0"/>
                  </a:moveTo>
                  <a:cubicBezTo>
                    <a:pt x="170047" y="0"/>
                    <a:pt x="0" y="165773"/>
                    <a:pt x="0" y="370263"/>
                  </a:cubicBezTo>
                  <a:cubicBezTo>
                    <a:pt x="0" y="574754"/>
                    <a:pt x="170047" y="740527"/>
                    <a:pt x="379812" y="740527"/>
                  </a:cubicBezTo>
                  <a:cubicBezTo>
                    <a:pt x="589576" y="740527"/>
                    <a:pt x="759623" y="574754"/>
                    <a:pt x="759623" y="370263"/>
                  </a:cubicBezTo>
                  <a:cubicBezTo>
                    <a:pt x="759623" y="165773"/>
                    <a:pt x="589576" y="0"/>
                    <a:pt x="379812" y="0"/>
                  </a:cubicBezTo>
                  <a:close/>
                </a:path>
              </a:pathLst>
            </a:custGeom>
            <a:solidFill>
              <a:srgbClr val="FFC732"/>
            </a:solidFill>
          </p:spPr>
          <p:txBody>
            <a:bodyPr/>
            <a:lstStyle/>
            <a:p>
              <a:endParaRPr lang="en-NL"/>
            </a:p>
          </p:txBody>
        </p:sp>
        <p:sp>
          <p:nvSpPr>
            <p:cNvPr id="5" name="TextBox 5"/>
            <p:cNvSpPr txBox="1"/>
            <p:nvPr/>
          </p:nvSpPr>
          <p:spPr>
            <a:xfrm>
              <a:off x="71215" y="12274"/>
              <a:ext cx="617194" cy="658828"/>
            </a:xfrm>
            <a:prstGeom prst="rect">
              <a:avLst/>
            </a:prstGeom>
          </p:spPr>
          <p:txBody>
            <a:bodyPr lIns="50800" tIns="50800" rIns="50800" bIns="50800" rtlCol="0" anchor="ctr"/>
            <a:lstStyle/>
            <a:p>
              <a:pPr algn="ctr">
                <a:lnSpc>
                  <a:spcPts val="2659"/>
                </a:lnSpc>
              </a:pPr>
              <a:endParaRPr/>
            </a:p>
          </p:txBody>
        </p:sp>
      </p:grpSp>
      <p:sp>
        <p:nvSpPr>
          <p:cNvPr id="6" name="Freeform 6"/>
          <p:cNvSpPr/>
          <p:nvPr/>
        </p:nvSpPr>
        <p:spPr>
          <a:xfrm>
            <a:off x="15894741" y="8395595"/>
            <a:ext cx="2432073" cy="1891405"/>
          </a:xfrm>
          <a:custGeom>
            <a:avLst/>
            <a:gdLst/>
            <a:ahLst/>
            <a:cxnLst/>
            <a:rect l="l" t="t" r="r" b="b"/>
            <a:pathLst>
              <a:path w="2432073" h="1891405">
                <a:moveTo>
                  <a:pt x="0" y="0"/>
                </a:moveTo>
                <a:lnTo>
                  <a:pt x="2432073" y="0"/>
                </a:lnTo>
                <a:lnTo>
                  <a:pt x="2432073" y="1891405"/>
                </a:lnTo>
                <a:lnTo>
                  <a:pt x="0" y="189140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NL"/>
          </a:p>
        </p:txBody>
      </p:sp>
      <p:sp>
        <p:nvSpPr>
          <p:cNvPr id="7" name="TextBox 7"/>
          <p:cNvSpPr txBox="1"/>
          <p:nvPr/>
        </p:nvSpPr>
        <p:spPr>
          <a:xfrm>
            <a:off x="6066546" y="2775482"/>
            <a:ext cx="11939532" cy="6081345"/>
          </a:xfrm>
          <a:prstGeom prst="rect">
            <a:avLst/>
          </a:prstGeom>
        </p:spPr>
        <p:txBody>
          <a:bodyPr lIns="0" tIns="0" rIns="0" bIns="0" rtlCol="0" anchor="t">
            <a:spAutoFit/>
          </a:bodyPr>
          <a:lstStyle/>
          <a:p>
            <a:pPr algn="just">
              <a:lnSpc>
                <a:spcPts val="3359"/>
              </a:lnSpc>
            </a:pPr>
            <a:r>
              <a:rPr lang="en-US" sz="2399" dirty="0">
                <a:solidFill>
                  <a:srgbClr val="000000"/>
                </a:solidFill>
                <a:latin typeface="Poppins Bold"/>
                <a:ea typeface="Poppins Bold"/>
                <a:cs typeface="Poppins Bold"/>
                <a:sym typeface="Poppins Bold"/>
              </a:rPr>
              <a:t>Manage activities easily</a:t>
            </a:r>
          </a:p>
          <a:p>
            <a:pPr algn="just">
              <a:lnSpc>
                <a:spcPts val="3359"/>
              </a:lnSpc>
            </a:pPr>
            <a:endParaRPr lang="en-US" sz="2399" dirty="0">
              <a:solidFill>
                <a:srgbClr val="000000"/>
              </a:solidFill>
              <a:latin typeface="Poppins Bold"/>
              <a:ea typeface="Poppins Bold"/>
              <a:cs typeface="Poppins Bold"/>
              <a:sym typeface="Poppins Bold"/>
            </a:endParaRPr>
          </a:p>
          <a:p>
            <a:pPr marL="518158" lvl="1" indent="-259079">
              <a:lnSpc>
                <a:spcPts val="3359"/>
              </a:lnSpc>
              <a:buFont typeface="Arial"/>
              <a:buChar char="•"/>
            </a:pPr>
            <a:r>
              <a:rPr lang="en-US" sz="2399" dirty="0">
                <a:solidFill>
                  <a:srgbClr val="000000"/>
                </a:solidFill>
                <a:latin typeface="Poppins Light"/>
                <a:ea typeface="Poppins Light"/>
                <a:cs typeface="Poppins Light"/>
                <a:sym typeface="Poppins Light"/>
              </a:rPr>
              <a:t>Dynamic addition of unlimited type of activities</a:t>
            </a:r>
          </a:p>
          <a:p>
            <a:pPr algn="just">
              <a:lnSpc>
                <a:spcPts val="3359"/>
              </a:lnSpc>
            </a:pPr>
            <a:endParaRPr lang="en-US" sz="2399" dirty="0">
              <a:solidFill>
                <a:srgbClr val="000000"/>
              </a:solidFill>
              <a:latin typeface="Poppins Light"/>
              <a:ea typeface="Poppins Light"/>
              <a:cs typeface="Poppins Light"/>
              <a:sym typeface="Poppins Light"/>
            </a:endParaRPr>
          </a:p>
          <a:p>
            <a:pPr marL="518158" lvl="1" indent="-259079">
              <a:lnSpc>
                <a:spcPts val="3359"/>
              </a:lnSpc>
              <a:buFont typeface="Arial"/>
              <a:buChar char="•"/>
            </a:pPr>
            <a:r>
              <a:rPr lang="en-US" sz="2399" dirty="0">
                <a:solidFill>
                  <a:srgbClr val="000000"/>
                </a:solidFill>
                <a:latin typeface="Poppins Light"/>
                <a:ea typeface="Poppins Light"/>
                <a:cs typeface="Poppins Light"/>
                <a:sym typeface="Poppins Light"/>
              </a:rPr>
              <a:t>Charges can be defined in various ways, Daily/Monthly/bi-monthly/half-yearly/Yearly</a:t>
            </a:r>
          </a:p>
          <a:p>
            <a:pPr algn="just">
              <a:lnSpc>
                <a:spcPts val="3359"/>
              </a:lnSpc>
            </a:pPr>
            <a:endParaRPr lang="en-US" sz="2399" dirty="0">
              <a:solidFill>
                <a:srgbClr val="000000"/>
              </a:solidFill>
              <a:latin typeface="Poppins Light"/>
              <a:ea typeface="Poppins Light"/>
              <a:cs typeface="Poppins Light"/>
              <a:sym typeface="Poppins Light"/>
            </a:endParaRPr>
          </a:p>
          <a:p>
            <a:pPr marL="518158" lvl="1" indent="-259079">
              <a:lnSpc>
                <a:spcPts val="3359"/>
              </a:lnSpc>
              <a:buFont typeface="Arial"/>
              <a:buChar char="•"/>
            </a:pPr>
            <a:r>
              <a:rPr lang="en-US" sz="2399" dirty="0">
                <a:solidFill>
                  <a:srgbClr val="000000"/>
                </a:solidFill>
                <a:latin typeface="Poppins Light"/>
                <a:ea typeface="Poppins Light"/>
                <a:cs typeface="Poppins Light"/>
                <a:sym typeface="Poppins Light"/>
              </a:rPr>
              <a:t>Guest Charges</a:t>
            </a:r>
          </a:p>
          <a:p>
            <a:pPr algn="just">
              <a:lnSpc>
                <a:spcPts val="3359"/>
              </a:lnSpc>
            </a:pPr>
            <a:endParaRPr lang="en-US" sz="2399" dirty="0">
              <a:solidFill>
                <a:srgbClr val="000000"/>
              </a:solidFill>
              <a:latin typeface="Poppins Light"/>
              <a:ea typeface="Poppins Light"/>
              <a:cs typeface="Poppins Light"/>
              <a:sym typeface="Poppins Light"/>
            </a:endParaRPr>
          </a:p>
          <a:p>
            <a:pPr marL="518158" lvl="1" indent="-259079">
              <a:lnSpc>
                <a:spcPts val="3359"/>
              </a:lnSpc>
              <a:buFont typeface="Arial"/>
              <a:buChar char="•"/>
            </a:pPr>
            <a:r>
              <a:rPr lang="en-US" sz="2399" dirty="0">
                <a:solidFill>
                  <a:srgbClr val="000000"/>
                </a:solidFill>
                <a:latin typeface="Poppins Light"/>
                <a:ea typeface="Poppins Light"/>
                <a:cs typeface="Poppins Light"/>
                <a:sym typeface="Poppins Light"/>
              </a:rPr>
              <a:t>Per game/Per Hour/Per Session Charges</a:t>
            </a:r>
          </a:p>
          <a:p>
            <a:pPr algn="just">
              <a:lnSpc>
                <a:spcPts val="3359"/>
              </a:lnSpc>
            </a:pPr>
            <a:endParaRPr lang="en-US" sz="2399" dirty="0">
              <a:solidFill>
                <a:srgbClr val="000000"/>
              </a:solidFill>
              <a:latin typeface="Poppins Light"/>
              <a:ea typeface="Poppins Light"/>
              <a:cs typeface="Poppins Light"/>
              <a:sym typeface="Poppins Light"/>
            </a:endParaRPr>
          </a:p>
          <a:p>
            <a:pPr marL="518158" lvl="1" indent="-259079">
              <a:lnSpc>
                <a:spcPts val="3359"/>
              </a:lnSpc>
              <a:buFont typeface="Arial"/>
              <a:buChar char="•"/>
            </a:pPr>
            <a:r>
              <a:rPr lang="en-US" sz="2399" dirty="0">
                <a:solidFill>
                  <a:srgbClr val="000000"/>
                </a:solidFill>
                <a:latin typeface="Poppins Light"/>
                <a:ea typeface="Poppins Light"/>
                <a:cs typeface="Poppins Light"/>
                <a:sym typeface="Poppins Light"/>
              </a:rPr>
              <a:t>Automatic link to Accounts module with an easy interface</a:t>
            </a:r>
          </a:p>
          <a:p>
            <a:pPr algn="just">
              <a:lnSpc>
                <a:spcPts val="3359"/>
              </a:lnSpc>
            </a:pPr>
            <a:endParaRPr lang="en-US" sz="2399" dirty="0">
              <a:solidFill>
                <a:srgbClr val="000000"/>
              </a:solidFill>
              <a:latin typeface="Poppins Light"/>
              <a:ea typeface="Poppins Light"/>
              <a:cs typeface="Poppins Light"/>
              <a:sym typeface="Poppins Light"/>
            </a:endParaRPr>
          </a:p>
          <a:p>
            <a:pPr marL="518158" lvl="1" indent="-259079">
              <a:lnSpc>
                <a:spcPts val="3359"/>
              </a:lnSpc>
              <a:buFont typeface="Arial"/>
              <a:buChar char="•"/>
            </a:pPr>
            <a:r>
              <a:rPr lang="en-US" sz="2399" dirty="0">
                <a:solidFill>
                  <a:srgbClr val="000000"/>
                </a:solidFill>
                <a:latin typeface="Poppins Light"/>
                <a:ea typeface="Poppins Light"/>
                <a:cs typeface="Poppins Light"/>
                <a:sym typeface="Poppins Light"/>
              </a:rPr>
              <a:t>One in all Card based access for all activities </a:t>
            </a:r>
          </a:p>
        </p:txBody>
      </p:sp>
      <p:sp>
        <p:nvSpPr>
          <p:cNvPr id="8" name="Freeform 8"/>
          <p:cNvSpPr/>
          <p:nvPr/>
        </p:nvSpPr>
        <p:spPr>
          <a:xfrm>
            <a:off x="1424940" y="3636645"/>
            <a:ext cx="3013710" cy="3013710"/>
          </a:xfrm>
          <a:custGeom>
            <a:avLst/>
            <a:gdLst/>
            <a:ahLst/>
            <a:cxnLst/>
            <a:rect l="l" t="t" r="r" b="b"/>
            <a:pathLst>
              <a:path w="3013710" h="3013710">
                <a:moveTo>
                  <a:pt x="0" y="0"/>
                </a:moveTo>
                <a:lnTo>
                  <a:pt x="3013710" y="0"/>
                </a:lnTo>
                <a:lnTo>
                  <a:pt x="3013710" y="3013710"/>
                </a:lnTo>
                <a:lnTo>
                  <a:pt x="0" y="3013710"/>
                </a:lnTo>
                <a:lnTo>
                  <a:pt x="0" y="0"/>
                </a:lnTo>
                <a:close/>
              </a:path>
            </a:pathLst>
          </a:custGeom>
          <a:blipFill>
            <a:blip r:embed="rId4"/>
            <a:stretch>
              <a:fillRect l="-1026" t="-513" b="-513"/>
            </a:stretch>
          </a:blipFill>
        </p:spPr>
        <p:txBody>
          <a:bodyPr/>
          <a:lstStyle/>
          <a:p>
            <a:endParaRPr lang="en-NL"/>
          </a:p>
        </p:txBody>
      </p:sp>
      <p:sp>
        <p:nvSpPr>
          <p:cNvPr id="9" name="TextBox 9"/>
          <p:cNvSpPr txBox="1"/>
          <p:nvPr/>
        </p:nvSpPr>
        <p:spPr>
          <a:xfrm>
            <a:off x="6066546" y="1987083"/>
            <a:ext cx="8115300" cy="509905"/>
          </a:xfrm>
          <a:prstGeom prst="rect">
            <a:avLst/>
          </a:prstGeom>
        </p:spPr>
        <p:txBody>
          <a:bodyPr lIns="0" tIns="0" rIns="0" bIns="0" rtlCol="0" anchor="t">
            <a:spAutoFit/>
          </a:bodyPr>
          <a:lstStyle/>
          <a:p>
            <a:pPr algn="just">
              <a:lnSpc>
                <a:spcPts val="3919"/>
              </a:lnSpc>
              <a:spcBef>
                <a:spcPct val="0"/>
              </a:spcBef>
            </a:pPr>
            <a:r>
              <a:rPr lang="en-US" sz="2799">
                <a:solidFill>
                  <a:srgbClr val="61B852"/>
                </a:solidFill>
                <a:latin typeface="Poppins Bold"/>
                <a:ea typeface="Poppins Bold"/>
                <a:cs typeface="Poppins Bold"/>
                <a:sym typeface="Poppins Bold"/>
              </a:rPr>
              <a:t>Activities Management</a:t>
            </a:r>
          </a:p>
        </p:txBody>
      </p:sp>
      <p:grpSp>
        <p:nvGrpSpPr>
          <p:cNvPr id="10" name="Group 9">
            <a:extLst>
              <a:ext uri="{FF2B5EF4-FFF2-40B4-BE49-F238E27FC236}">
                <a16:creationId xmlns:a16="http://schemas.microsoft.com/office/drawing/2014/main" id="{E2FC4FD2-059D-F644-AFD3-4B74980CC28F}"/>
              </a:ext>
            </a:extLst>
          </p:cNvPr>
          <p:cNvGrpSpPr/>
          <p:nvPr/>
        </p:nvGrpSpPr>
        <p:grpSpPr>
          <a:xfrm>
            <a:off x="0" y="9982077"/>
            <a:ext cx="18316575" cy="148628"/>
            <a:chOff x="0" y="9924021"/>
            <a:chExt cx="18316575" cy="148628"/>
          </a:xfrm>
        </p:grpSpPr>
        <p:sp>
          <p:nvSpPr>
            <p:cNvPr id="11" name="Rectangle 10">
              <a:extLst>
                <a:ext uri="{FF2B5EF4-FFF2-40B4-BE49-F238E27FC236}">
                  <a16:creationId xmlns:a16="http://schemas.microsoft.com/office/drawing/2014/main" id="{04E418B8-B4FB-1D32-705E-2038B1289DA1}"/>
                </a:ext>
              </a:extLst>
            </p:cNvPr>
            <p:cNvSpPr/>
            <p:nvPr/>
          </p:nvSpPr>
          <p:spPr>
            <a:xfrm>
              <a:off x="0" y="9924021"/>
              <a:ext cx="6105525" cy="148108"/>
            </a:xfrm>
            <a:prstGeom prst="rect">
              <a:avLst/>
            </a:prstGeom>
            <a:solidFill>
              <a:srgbClr val="20ADE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Rectangle 11">
              <a:extLst>
                <a:ext uri="{FF2B5EF4-FFF2-40B4-BE49-F238E27FC236}">
                  <a16:creationId xmlns:a16="http://schemas.microsoft.com/office/drawing/2014/main" id="{5A784670-0FB4-59DE-823E-D1FE3855ED69}"/>
                </a:ext>
              </a:extLst>
            </p:cNvPr>
            <p:cNvSpPr/>
            <p:nvPr/>
          </p:nvSpPr>
          <p:spPr>
            <a:xfrm>
              <a:off x="6105525" y="9924166"/>
              <a:ext cx="6105525" cy="148108"/>
            </a:xfrm>
            <a:prstGeom prst="rect">
              <a:avLst/>
            </a:prstGeom>
            <a:solidFill>
              <a:srgbClr val="61B85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3" name="Rectangle 12">
              <a:extLst>
                <a:ext uri="{FF2B5EF4-FFF2-40B4-BE49-F238E27FC236}">
                  <a16:creationId xmlns:a16="http://schemas.microsoft.com/office/drawing/2014/main" id="{5D724218-0A78-1922-905A-64AAA44DC2C1}"/>
                </a:ext>
              </a:extLst>
            </p:cNvPr>
            <p:cNvSpPr/>
            <p:nvPr/>
          </p:nvSpPr>
          <p:spPr>
            <a:xfrm>
              <a:off x="12211050" y="9924541"/>
              <a:ext cx="6105525" cy="148108"/>
            </a:xfrm>
            <a:prstGeom prst="rect">
              <a:avLst/>
            </a:prstGeom>
            <a:solidFill>
              <a:srgbClr val="FFDE5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424585" cy="2072808"/>
          </a:xfrm>
          <a:custGeom>
            <a:avLst/>
            <a:gdLst/>
            <a:ahLst/>
            <a:cxnLst/>
            <a:rect l="l" t="t" r="r" b="b"/>
            <a:pathLst>
              <a:path w="1424585" h="2072808">
                <a:moveTo>
                  <a:pt x="0" y="0"/>
                </a:moveTo>
                <a:lnTo>
                  <a:pt x="1424585" y="0"/>
                </a:lnTo>
                <a:lnTo>
                  <a:pt x="1424585" y="2072808"/>
                </a:lnTo>
                <a:lnTo>
                  <a:pt x="0" y="2072808"/>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NL"/>
          </a:p>
        </p:txBody>
      </p:sp>
      <p:grpSp>
        <p:nvGrpSpPr>
          <p:cNvPr id="3" name="Group 3"/>
          <p:cNvGrpSpPr/>
          <p:nvPr/>
        </p:nvGrpSpPr>
        <p:grpSpPr>
          <a:xfrm>
            <a:off x="356040" y="9526251"/>
            <a:ext cx="356252" cy="347296"/>
            <a:chOff x="0" y="0"/>
            <a:chExt cx="759623" cy="740527"/>
          </a:xfrm>
        </p:grpSpPr>
        <p:sp>
          <p:nvSpPr>
            <p:cNvPr id="4" name="Freeform 4"/>
            <p:cNvSpPr/>
            <p:nvPr/>
          </p:nvSpPr>
          <p:spPr>
            <a:xfrm>
              <a:off x="0" y="0"/>
              <a:ext cx="759623" cy="740527"/>
            </a:xfrm>
            <a:custGeom>
              <a:avLst/>
              <a:gdLst/>
              <a:ahLst/>
              <a:cxnLst/>
              <a:rect l="l" t="t" r="r" b="b"/>
              <a:pathLst>
                <a:path w="759623" h="740527">
                  <a:moveTo>
                    <a:pt x="379812" y="0"/>
                  </a:moveTo>
                  <a:cubicBezTo>
                    <a:pt x="170047" y="0"/>
                    <a:pt x="0" y="165773"/>
                    <a:pt x="0" y="370263"/>
                  </a:cubicBezTo>
                  <a:cubicBezTo>
                    <a:pt x="0" y="574754"/>
                    <a:pt x="170047" y="740527"/>
                    <a:pt x="379812" y="740527"/>
                  </a:cubicBezTo>
                  <a:cubicBezTo>
                    <a:pt x="589576" y="740527"/>
                    <a:pt x="759623" y="574754"/>
                    <a:pt x="759623" y="370263"/>
                  </a:cubicBezTo>
                  <a:cubicBezTo>
                    <a:pt x="759623" y="165773"/>
                    <a:pt x="589576" y="0"/>
                    <a:pt x="379812" y="0"/>
                  </a:cubicBezTo>
                  <a:close/>
                </a:path>
              </a:pathLst>
            </a:custGeom>
            <a:solidFill>
              <a:srgbClr val="FFC732"/>
            </a:solidFill>
          </p:spPr>
          <p:txBody>
            <a:bodyPr/>
            <a:lstStyle/>
            <a:p>
              <a:endParaRPr lang="en-NL"/>
            </a:p>
          </p:txBody>
        </p:sp>
        <p:sp>
          <p:nvSpPr>
            <p:cNvPr id="5" name="TextBox 5"/>
            <p:cNvSpPr txBox="1"/>
            <p:nvPr/>
          </p:nvSpPr>
          <p:spPr>
            <a:xfrm>
              <a:off x="71215" y="12274"/>
              <a:ext cx="617194" cy="658828"/>
            </a:xfrm>
            <a:prstGeom prst="rect">
              <a:avLst/>
            </a:prstGeom>
          </p:spPr>
          <p:txBody>
            <a:bodyPr lIns="50800" tIns="50800" rIns="50800" bIns="50800" rtlCol="0" anchor="ctr"/>
            <a:lstStyle/>
            <a:p>
              <a:pPr algn="ctr">
                <a:lnSpc>
                  <a:spcPts val="2659"/>
                </a:lnSpc>
              </a:pPr>
              <a:endParaRPr/>
            </a:p>
          </p:txBody>
        </p:sp>
      </p:grpSp>
      <p:sp>
        <p:nvSpPr>
          <p:cNvPr id="6" name="Freeform 6"/>
          <p:cNvSpPr/>
          <p:nvPr/>
        </p:nvSpPr>
        <p:spPr>
          <a:xfrm>
            <a:off x="15894741" y="8395595"/>
            <a:ext cx="2432073" cy="1891405"/>
          </a:xfrm>
          <a:custGeom>
            <a:avLst/>
            <a:gdLst/>
            <a:ahLst/>
            <a:cxnLst/>
            <a:rect l="l" t="t" r="r" b="b"/>
            <a:pathLst>
              <a:path w="2432073" h="1891405">
                <a:moveTo>
                  <a:pt x="0" y="0"/>
                </a:moveTo>
                <a:lnTo>
                  <a:pt x="2432073" y="0"/>
                </a:lnTo>
                <a:lnTo>
                  <a:pt x="2432073" y="1891405"/>
                </a:lnTo>
                <a:lnTo>
                  <a:pt x="0" y="1891405"/>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NL"/>
          </a:p>
        </p:txBody>
      </p:sp>
      <p:sp>
        <p:nvSpPr>
          <p:cNvPr id="8" name="TextBox 8"/>
          <p:cNvSpPr txBox="1"/>
          <p:nvPr/>
        </p:nvSpPr>
        <p:spPr>
          <a:xfrm>
            <a:off x="1439061" y="2874596"/>
            <a:ext cx="11939532" cy="436017"/>
          </a:xfrm>
          <a:prstGeom prst="rect">
            <a:avLst/>
          </a:prstGeom>
        </p:spPr>
        <p:txBody>
          <a:bodyPr wrap="square" lIns="0" tIns="0" rIns="0" bIns="0" rtlCol="0" anchor="t">
            <a:spAutoFit/>
          </a:bodyPr>
          <a:lstStyle/>
          <a:p>
            <a:pPr algn="just">
              <a:lnSpc>
                <a:spcPts val="3359"/>
              </a:lnSpc>
              <a:spcBef>
                <a:spcPct val="0"/>
              </a:spcBef>
            </a:pPr>
            <a:r>
              <a:rPr lang="en-US" sz="2399">
                <a:solidFill>
                  <a:srgbClr val="000000"/>
                </a:solidFill>
                <a:latin typeface="Poppins Bold"/>
                <a:ea typeface="Poppins Bold"/>
                <a:cs typeface="Poppins Bold"/>
                <a:sym typeface="Poppins Bold"/>
              </a:rPr>
              <a:t>Create / define new activity</a:t>
            </a:r>
          </a:p>
        </p:txBody>
      </p:sp>
      <p:sp>
        <p:nvSpPr>
          <p:cNvPr id="7" name="TextBox 8">
            <a:extLst>
              <a:ext uri="{FF2B5EF4-FFF2-40B4-BE49-F238E27FC236}">
                <a16:creationId xmlns:a16="http://schemas.microsoft.com/office/drawing/2014/main" id="{A569C465-6A97-9A1B-375E-7FDBD07BEE47}"/>
              </a:ext>
            </a:extLst>
          </p:cNvPr>
          <p:cNvSpPr txBox="1"/>
          <p:nvPr/>
        </p:nvSpPr>
        <p:spPr>
          <a:xfrm>
            <a:off x="9751820" y="2874596"/>
            <a:ext cx="11939532" cy="436017"/>
          </a:xfrm>
          <a:prstGeom prst="rect">
            <a:avLst/>
          </a:prstGeom>
        </p:spPr>
        <p:txBody>
          <a:bodyPr wrap="square" lIns="0" tIns="0" rIns="0" bIns="0" rtlCol="0" anchor="t">
            <a:spAutoFit/>
          </a:bodyPr>
          <a:lstStyle/>
          <a:p>
            <a:pPr algn="just">
              <a:lnSpc>
                <a:spcPts val="3359"/>
              </a:lnSpc>
              <a:spcBef>
                <a:spcPct val="0"/>
              </a:spcBef>
            </a:pPr>
            <a:r>
              <a:rPr lang="en-US" sz="2350">
                <a:solidFill>
                  <a:srgbClr val="000000"/>
                </a:solidFill>
                <a:latin typeface="Poppins Bold"/>
                <a:ea typeface="Poppins Bold"/>
                <a:cs typeface="Poppins Bold"/>
                <a:sym typeface="Poppins Bold"/>
              </a:rPr>
              <a:t>Activity registry entry (manual)</a:t>
            </a:r>
            <a:endParaRPr lang="en-US" sz="2399">
              <a:solidFill>
                <a:srgbClr val="000000"/>
              </a:solidFill>
              <a:latin typeface="Poppins Bold"/>
              <a:ea typeface="Poppins Bold"/>
              <a:cs typeface="Poppins Bold"/>
              <a:sym typeface="Poppins Bold"/>
            </a:endParaRPr>
          </a:p>
        </p:txBody>
      </p:sp>
      <p:sp>
        <p:nvSpPr>
          <p:cNvPr id="15" name="Freeform 9">
            <a:extLst>
              <a:ext uri="{FF2B5EF4-FFF2-40B4-BE49-F238E27FC236}">
                <a16:creationId xmlns:a16="http://schemas.microsoft.com/office/drawing/2014/main" id="{EB6BA3A7-2CA0-594C-6263-FCF01AA3DCB1}"/>
              </a:ext>
            </a:extLst>
          </p:cNvPr>
          <p:cNvSpPr/>
          <p:nvPr/>
        </p:nvSpPr>
        <p:spPr>
          <a:xfrm>
            <a:off x="16091575" y="8203059"/>
            <a:ext cx="1021976" cy="1021976"/>
          </a:xfrm>
          <a:custGeom>
            <a:avLst/>
            <a:gdLst/>
            <a:ahLst/>
            <a:cxnLst/>
            <a:rect l="l" t="t" r="r" b="b"/>
            <a:pathLst>
              <a:path w="2331432" h="2331432">
                <a:moveTo>
                  <a:pt x="0" y="0"/>
                </a:moveTo>
                <a:lnTo>
                  <a:pt x="2331432" y="0"/>
                </a:lnTo>
                <a:lnTo>
                  <a:pt x="2331432" y="2331432"/>
                </a:lnTo>
                <a:lnTo>
                  <a:pt x="0" y="2331432"/>
                </a:lnTo>
                <a:lnTo>
                  <a:pt x="0" y="0"/>
                </a:lnTo>
                <a:close/>
              </a:path>
            </a:pathLst>
          </a:custGeom>
          <a:blipFill>
            <a:blip r:embed="rId8"/>
            <a:stretch>
              <a:fillRect/>
            </a:stretch>
          </a:blipFill>
        </p:spPr>
        <p:txBody>
          <a:bodyPr/>
          <a:lstStyle/>
          <a:p>
            <a:endParaRPr lang="en-NL"/>
          </a:p>
        </p:txBody>
      </p:sp>
      <p:sp>
        <p:nvSpPr>
          <p:cNvPr id="12" name="TextBox 9">
            <a:extLst>
              <a:ext uri="{FF2B5EF4-FFF2-40B4-BE49-F238E27FC236}">
                <a16:creationId xmlns:a16="http://schemas.microsoft.com/office/drawing/2014/main" id="{CECD44F2-3B54-5250-442A-766F50BB61CD}"/>
              </a:ext>
            </a:extLst>
          </p:cNvPr>
          <p:cNvSpPr txBox="1"/>
          <p:nvPr/>
        </p:nvSpPr>
        <p:spPr>
          <a:xfrm>
            <a:off x="1400601" y="2065371"/>
            <a:ext cx="8115300" cy="509905"/>
          </a:xfrm>
          <a:prstGeom prst="rect">
            <a:avLst/>
          </a:prstGeom>
        </p:spPr>
        <p:txBody>
          <a:bodyPr lIns="0" tIns="0" rIns="0" bIns="0" rtlCol="0" anchor="t">
            <a:spAutoFit/>
          </a:bodyPr>
          <a:lstStyle/>
          <a:p>
            <a:pPr algn="just">
              <a:lnSpc>
                <a:spcPts val="3919"/>
              </a:lnSpc>
              <a:spcBef>
                <a:spcPct val="0"/>
              </a:spcBef>
            </a:pPr>
            <a:r>
              <a:rPr lang="en-US" sz="2799">
                <a:solidFill>
                  <a:srgbClr val="61B852"/>
                </a:solidFill>
                <a:latin typeface="Poppins Bold"/>
                <a:ea typeface="Poppins Bold"/>
                <a:cs typeface="Poppins Bold"/>
                <a:sym typeface="Poppins Bold"/>
              </a:rPr>
              <a:t>Activities Management</a:t>
            </a:r>
          </a:p>
        </p:txBody>
      </p:sp>
      <p:pic>
        <p:nvPicPr>
          <p:cNvPr id="10" name="1_Create New Activity">
            <a:hlinkClick r:id="" action="ppaction://media"/>
            <a:extLst>
              <a:ext uri="{FF2B5EF4-FFF2-40B4-BE49-F238E27FC236}">
                <a16:creationId xmlns:a16="http://schemas.microsoft.com/office/drawing/2014/main" id="{29645C70-634E-6923-4F55-187851A8D856}"/>
              </a:ext>
            </a:extLst>
          </p:cNvPr>
          <p:cNvPicPr>
            <a:picLocks noChangeAspect="1"/>
          </p:cNvPicPr>
          <p:nvPr>
            <a:videoFile r:link="rId2"/>
            <p:extLst>
              <p:ext uri="{DAA4B4D4-6D71-4841-9C94-3DE7FCFB9230}">
                <p14:media xmlns:p14="http://schemas.microsoft.com/office/powerpoint/2010/main" r:embed="rId1"/>
              </p:ext>
            </p:extLst>
          </p:nvPr>
        </p:nvPicPr>
        <p:blipFill>
          <a:blip r:embed="rId9"/>
          <a:stretch>
            <a:fillRect/>
          </a:stretch>
        </p:blipFill>
        <p:spPr>
          <a:xfrm>
            <a:off x="1439061" y="4101356"/>
            <a:ext cx="7428913" cy="3424264"/>
          </a:xfrm>
          <a:prstGeom prst="rect">
            <a:avLst/>
          </a:prstGeom>
        </p:spPr>
      </p:pic>
      <p:pic>
        <p:nvPicPr>
          <p:cNvPr id="13" name="4_Activity Register_Entry Manual">
            <a:hlinkClick r:id="" action="ppaction://media"/>
            <a:extLst>
              <a:ext uri="{FF2B5EF4-FFF2-40B4-BE49-F238E27FC236}">
                <a16:creationId xmlns:a16="http://schemas.microsoft.com/office/drawing/2014/main" id="{B9FC53DE-6491-A748-F7BF-C1284383CFA1}"/>
              </a:ext>
            </a:extLst>
          </p:cNvPr>
          <p:cNvPicPr>
            <a:picLocks noChangeAspect="1"/>
          </p:cNvPicPr>
          <p:nvPr>
            <a:videoFile r:link="rId4"/>
            <p:extLst>
              <p:ext uri="{DAA4B4D4-6D71-4841-9C94-3DE7FCFB9230}">
                <p14:media xmlns:p14="http://schemas.microsoft.com/office/powerpoint/2010/main" r:embed="rId3"/>
              </p:ext>
            </p:extLst>
          </p:nvPr>
        </p:nvPicPr>
        <p:blipFill>
          <a:blip r:embed="rId10"/>
          <a:stretch>
            <a:fillRect/>
          </a:stretch>
        </p:blipFill>
        <p:spPr>
          <a:xfrm>
            <a:off x="9751820" y="4101356"/>
            <a:ext cx="7428913" cy="3424264"/>
          </a:xfrm>
          <a:prstGeom prst="rect">
            <a:avLst/>
          </a:prstGeom>
        </p:spPr>
      </p:pic>
      <p:grpSp>
        <p:nvGrpSpPr>
          <p:cNvPr id="9" name="Group 8">
            <a:extLst>
              <a:ext uri="{FF2B5EF4-FFF2-40B4-BE49-F238E27FC236}">
                <a16:creationId xmlns:a16="http://schemas.microsoft.com/office/drawing/2014/main" id="{3B73E030-7231-CD90-9E3C-BC3F5B3F6899}"/>
              </a:ext>
            </a:extLst>
          </p:cNvPr>
          <p:cNvGrpSpPr/>
          <p:nvPr/>
        </p:nvGrpSpPr>
        <p:grpSpPr>
          <a:xfrm>
            <a:off x="0" y="9982077"/>
            <a:ext cx="18316575" cy="148628"/>
            <a:chOff x="0" y="9924021"/>
            <a:chExt cx="18316575" cy="148628"/>
          </a:xfrm>
        </p:grpSpPr>
        <p:sp>
          <p:nvSpPr>
            <p:cNvPr id="11" name="Rectangle 10">
              <a:extLst>
                <a:ext uri="{FF2B5EF4-FFF2-40B4-BE49-F238E27FC236}">
                  <a16:creationId xmlns:a16="http://schemas.microsoft.com/office/drawing/2014/main" id="{0D7EE200-BE72-3B1B-A245-86F70D99DAEB}"/>
                </a:ext>
              </a:extLst>
            </p:cNvPr>
            <p:cNvSpPr/>
            <p:nvPr/>
          </p:nvSpPr>
          <p:spPr>
            <a:xfrm>
              <a:off x="0" y="9924021"/>
              <a:ext cx="6105525" cy="148108"/>
            </a:xfrm>
            <a:prstGeom prst="rect">
              <a:avLst/>
            </a:prstGeom>
            <a:solidFill>
              <a:srgbClr val="20ADE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4" name="Rectangle 13">
              <a:extLst>
                <a:ext uri="{FF2B5EF4-FFF2-40B4-BE49-F238E27FC236}">
                  <a16:creationId xmlns:a16="http://schemas.microsoft.com/office/drawing/2014/main" id="{A87F89BD-900B-001A-5A90-348A6F64A325}"/>
                </a:ext>
              </a:extLst>
            </p:cNvPr>
            <p:cNvSpPr/>
            <p:nvPr/>
          </p:nvSpPr>
          <p:spPr>
            <a:xfrm>
              <a:off x="6105525" y="9924166"/>
              <a:ext cx="6105525" cy="148108"/>
            </a:xfrm>
            <a:prstGeom prst="rect">
              <a:avLst/>
            </a:prstGeom>
            <a:solidFill>
              <a:srgbClr val="61B85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6" name="Rectangle 15">
              <a:extLst>
                <a:ext uri="{FF2B5EF4-FFF2-40B4-BE49-F238E27FC236}">
                  <a16:creationId xmlns:a16="http://schemas.microsoft.com/office/drawing/2014/main" id="{947DBDE7-D948-7086-EC41-89405C019C75}"/>
                </a:ext>
              </a:extLst>
            </p:cNvPr>
            <p:cNvSpPr/>
            <p:nvPr/>
          </p:nvSpPr>
          <p:spPr>
            <a:xfrm>
              <a:off x="12211050" y="9924541"/>
              <a:ext cx="6105525" cy="148108"/>
            </a:xfrm>
            <a:prstGeom prst="rect">
              <a:avLst/>
            </a:prstGeom>
            <a:solidFill>
              <a:srgbClr val="FFDE5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spTree>
    <p:extLst>
      <p:ext uri="{BB962C8B-B14F-4D97-AF65-F5344CB8AC3E}">
        <p14:creationId xmlns:p14="http://schemas.microsoft.com/office/powerpoint/2010/main" val="4262864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5805" fill="hold"/>
                                        <p:tgtEl>
                                          <p:spTgt spid="10"/>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43083"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10"/>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10"/>
                                        </p:tgtEl>
                                      </p:cBhvr>
                                    </p:cmd>
                                  </p:childTnLst>
                                </p:cTn>
                              </p:par>
                            </p:childTnLst>
                          </p:cTn>
                        </p:par>
                      </p:childTnLst>
                    </p:cTn>
                  </p:par>
                </p:childTnLst>
              </p:cTn>
              <p:nextCondLst>
                <p:cond evt="onClick" delay="0">
                  <p:tgtEl>
                    <p:spTgt spid="10"/>
                  </p:tgtEl>
                </p:cond>
              </p:nextCondLst>
            </p:seq>
            <p:video fullScrn="1">
              <p:cMediaNode vol="80000">
                <p:cTn id="16" fill="hold" display="0">
                  <p:stCondLst>
                    <p:cond delay="indefinite"/>
                  </p:stCondLst>
                </p:cTn>
                <p:tgtEl>
                  <p:spTgt spid="10"/>
                </p:tgtEl>
              </p:cMediaNode>
            </p:video>
            <p:seq concurrent="1" nextAc="seek">
              <p:cTn id="17" restart="whenNotActive" fill="hold" evtFilter="cancelBubble" nodeType="interactiveSeq">
                <p:stCondLst>
                  <p:cond evt="onClick" delay="0">
                    <p:tgtEl>
                      <p:spTgt spid="13"/>
                    </p:tgtEl>
                  </p:cond>
                </p:stCondLst>
                <p:endSync evt="end" delay="0">
                  <p:rtn val="all"/>
                </p:endSync>
                <p:childTnLst>
                  <p:par>
                    <p:cTn id="18" fill="hold">
                      <p:stCondLst>
                        <p:cond delay="0"/>
                      </p:stCondLst>
                      <p:childTnLst>
                        <p:par>
                          <p:cTn id="19" fill="hold">
                            <p:stCondLst>
                              <p:cond delay="0"/>
                            </p:stCondLst>
                            <p:childTnLst>
                              <p:par>
                                <p:cTn id="20" presetID="2" presetClass="mediacall" presetSubtype="0" fill="hold" nodeType="clickEffect">
                                  <p:stCondLst>
                                    <p:cond delay="0"/>
                                  </p:stCondLst>
                                  <p:childTnLst>
                                    <p:cmd type="call" cmd="togglePause">
                                      <p:cBhvr>
                                        <p:cTn id="21" dur="1" fill="hold"/>
                                        <p:tgtEl>
                                          <p:spTgt spid="13"/>
                                        </p:tgtEl>
                                      </p:cBhvr>
                                    </p:cmd>
                                  </p:childTnLst>
                                </p:cTn>
                              </p:par>
                            </p:childTnLst>
                          </p:cTn>
                        </p:par>
                      </p:childTnLst>
                    </p:cTn>
                  </p:par>
                </p:childTnLst>
              </p:cTn>
              <p:nextCondLst>
                <p:cond evt="onClick" delay="0">
                  <p:tgtEl>
                    <p:spTgt spid="13"/>
                  </p:tgtEl>
                </p:cond>
              </p:nextCondLst>
            </p:seq>
            <p:video fullScrn="1">
              <p:cMediaNode vol="80000">
                <p:cTn id="22" fill="hold" display="0">
                  <p:stCondLst>
                    <p:cond delay="indefinite"/>
                  </p:stCondLst>
                </p:cTn>
                <p:tgtEl>
                  <p:spTgt spid="13"/>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424585" cy="2072808"/>
          </a:xfrm>
          <a:custGeom>
            <a:avLst/>
            <a:gdLst/>
            <a:ahLst/>
            <a:cxnLst/>
            <a:rect l="l" t="t" r="r" b="b"/>
            <a:pathLst>
              <a:path w="1424585" h="2072808">
                <a:moveTo>
                  <a:pt x="0" y="0"/>
                </a:moveTo>
                <a:lnTo>
                  <a:pt x="1424585" y="0"/>
                </a:lnTo>
                <a:lnTo>
                  <a:pt x="1424585" y="2072808"/>
                </a:lnTo>
                <a:lnTo>
                  <a:pt x="0" y="207280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NL"/>
          </a:p>
        </p:txBody>
      </p:sp>
      <p:grpSp>
        <p:nvGrpSpPr>
          <p:cNvPr id="3" name="Group 3"/>
          <p:cNvGrpSpPr/>
          <p:nvPr/>
        </p:nvGrpSpPr>
        <p:grpSpPr>
          <a:xfrm>
            <a:off x="356040" y="9526251"/>
            <a:ext cx="356252" cy="347296"/>
            <a:chOff x="0" y="0"/>
            <a:chExt cx="759623" cy="740527"/>
          </a:xfrm>
        </p:grpSpPr>
        <p:sp>
          <p:nvSpPr>
            <p:cNvPr id="4" name="Freeform 4"/>
            <p:cNvSpPr/>
            <p:nvPr/>
          </p:nvSpPr>
          <p:spPr>
            <a:xfrm>
              <a:off x="0" y="0"/>
              <a:ext cx="759623" cy="740527"/>
            </a:xfrm>
            <a:custGeom>
              <a:avLst/>
              <a:gdLst/>
              <a:ahLst/>
              <a:cxnLst/>
              <a:rect l="l" t="t" r="r" b="b"/>
              <a:pathLst>
                <a:path w="759623" h="740527">
                  <a:moveTo>
                    <a:pt x="379812" y="0"/>
                  </a:moveTo>
                  <a:cubicBezTo>
                    <a:pt x="170047" y="0"/>
                    <a:pt x="0" y="165773"/>
                    <a:pt x="0" y="370263"/>
                  </a:cubicBezTo>
                  <a:cubicBezTo>
                    <a:pt x="0" y="574754"/>
                    <a:pt x="170047" y="740527"/>
                    <a:pt x="379812" y="740527"/>
                  </a:cubicBezTo>
                  <a:cubicBezTo>
                    <a:pt x="589576" y="740527"/>
                    <a:pt x="759623" y="574754"/>
                    <a:pt x="759623" y="370263"/>
                  </a:cubicBezTo>
                  <a:cubicBezTo>
                    <a:pt x="759623" y="165773"/>
                    <a:pt x="589576" y="0"/>
                    <a:pt x="379812" y="0"/>
                  </a:cubicBezTo>
                  <a:close/>
                </a:path>
              </a:pathLst>
            </a:custGeom>
            <a:solidFill>
              <a:srgbClr val="FFC732"/>
            </a:solidFill>
          </p:spPr>
          <p:txBody>
            <a:bodyPr/>
            <a:lstStyle/>
            <a:p>
              <a:endParaRPr lang="en-NL"/>
            </a:p>
          </p:txBody>
        </p:sp>
        <p:sp>
          <p:nvSpPr>
            <p:cNvPr id="5" name="TextBox 5"/>
            <p:cNvSpPr txBox="1"/>
            <p:nvPr/>
          </p:nvSpPr>
          <p:spPr>
            <a:xfrm>
              <a:off x="71215" y="12274"/>
              <a:ext cx="617194" cy="658828"/>
            </a:xfrm>
            <a:prstGeom prst="rect">
              <a:avLst/>
            </a:prstGeom>
          </p:spPr>
          <p:txBody>
            <a:bodyPr lIns="50800" tIns="50800" rIns="50800" bIns="50800" rtlCol="0" anchor="ctr"/>
            <a:lstStyle/>
            <a:p>
              <a:pPr algn="ctr">
                <a:lnSpc>
                  <a:spcPts val="2659"/>
                </a:lnSpc>
              </a:pPr>
              <a:endParaRPr/>
            </a:p>
          </p:txBody>
        </p:sp>
      </p:grpSp>
      <p:sp>
        <p:nvSpPr>
          <p:cNvPr id="6" name="Freeform 6"/>
          <p:cNvSpPr/>
          <p:nvPr/>
        </p:nvSpPr>
        <p:spPr>
          <a:xfrm>
            <a:off x="15894741" y="8395595"/>
            <a:ext cx="2432073" cy="1891405"/>
          </a:xfrm>
          <a:custGeom>
            <a:avLst/>
            <a:gdLst/>
            <a:ahLst/>
            <a:cxnLst/>
            <a:rect l="l" t="t" r="r" b="b"/>
            <a:pathLst>
              <a:path w="2432073" h="1891405">
                <a:moveTo>
                  <a:pt x="0" y="0"/>
                </a:moveTo>
                <a:lnTo>
                  <a:pt x="2432073" y="0"/>
                </a:lnTo>
                <a:lnTo>
                  <a:pt x="2432073" y="1891405"/>
                </a:lnTo>
                <a:lnTo>
                  <a:pt x="0" y="189140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NL"/>
          </a:p>
        </p:txBody>
      </p:sp>
      <p:sp>
        <p:nvSpPr>
          <p:cNvPr id="7" name="Freeform 7"/>
          <p:cNvSpPr/>
          <p:nvPr/>
        </p:nvSpPr>
        <p:spPr>
          <a:xfrm>
            <a:off x="1424940" y="3636645"/>
            <a:ext cx="3013710" cy="3013710"/>
          </a:xfrm>
          <a:custGeom>
            <a:avLst/>
            <a:gdLst/>
            <a:ahLst/>
            <a:cxnLst/>
            <a:rect l="l" t="t" r="r" b="b"/>
            <a:pathLst>
              <a:path w="3013710" h="3013710">
                <a:moveTo>
                  <a:pt x="0" y="0"/>
                </a:moveTo>
                <a:lnTo>
                  <a:pt x="3013710" y="0"/>
                </a:lnTo>
                <a:lnTo>
                  <a:pt x="3013710" y="3013710"/>
                </a:lnTo>
                <a:lnTo>
                  <a:pt x="0" y="3013710"/>
                </a:lnTo>
                <a:lnTo>
                  <a:pt x="0" y="0"/>
                </a:lnTo>
                <a:close/>
              </a:path>
            </a:pathLst>
          </a:custGeom>
          <a:blipFill>
            <a:blip r:embed="rId4"/>
            <a:stretch>
              <a:fillRect l="-2243" t="-1121" b="-1121"/>
            </a:stretch>
          </a:blipFill>
        </p:spPr>
        <p:txBody>
          <a:bodyPr/>
          <a:lstStyle/>
          <a:p>
            <a:endParaRPr lang="en-NL"/>
          </a:p>
        </p:txBody>
      </p:sp>
      <p:sp>
        <p:nvSpPr>
          <p:cNvPr id="8" name="TextBox 8"/>
          <p:cNvSpPr txBox="1"/>
          <p:nvPr/>
        </p:nvSpPr>
        <p:spPr>
          <a:xfrm>
            <a:off x="6066546" y="2775482"/>
            <a:ext cx="11939532" cy="6517362"/>
          </a:xfrm>
          <a:prstGeom prst="rect">
            <a:avLst/>
          </a:prstGeom>
        </p:spPr>
        <p:txBody>
          <a:bodyPr lIns="0" tIns="0" rIns="0" bIns="0" rtlCol="0" anchor="t">
            <a:spAutoFit/>
          </a:bodyPr>
          <a:lstStyle/>
          <a:p>
            <a:pPr algn="just">
              <a:lnSpc>
                <a:spcPts val="3359"/>
              </a:lnSpc>
            </a:pPr>
            <a:r>
              <a:rPr lang="en-US" sz="2399" dirty="0">
                <a:solidFill>
                  <a:srgbClr val="000000"/>
                </a:solidFill>
                <a:latin typeface="Poppins Bold"/>
                <a:ea typeface="Poppins Bold"/>
                <a:cs typeface="Poppins Bold"/>
                <a:sym typeface="Poppins Bold"/>
              </a:rPr>
              <a:t>Seamless Accounting and Finance</a:t>
            </a:r>
          </a:p>
          <a:p>
            <a:pPr algn="just">
              <a:lnSpc>
                <a:spcPts val="3359"/>
              </a:lnSpc>
            </a:pPr>
            <a:endParaRPr lang="en-US" sz="2399" dirty="0">
              <a:solidFill>
                <a:srgbClr val="000000"/>
              </a:solidFill>
              <a:latin typeface="Poppins Bold"/>
              <a:ea typeface="Poppins Bold"/>
              <a:cs typeface="Poppins Bold"/>
              <a:sym typeface="Poppins Bold"/>
            </a:endParaRPr>
          </a:p>
          <a:p>
            <a:pPr marL="518158" lvl="1" indent="-259079">
              <a:lnSpc>
                <a:spcPts val="3359"/>
              </a:lnSpc>
              <a:buFont typeface="Arial"/>
              <a:buChar char="•"/>
            </a:pPr>
            <a:r>
              <a:rPr lang="en-US" sz="2399" dirty="0">
                <a:solidFill>
                  <a:srgbClr val="000000"/>
                </a:solidFill>
                <a:latin typeface="Poppins Light"/>
                <a:ea typeface="Poppins Light"/>
                <a:cs typeface="Poppins Light"/>
                <a:sym typeface="Poppins Light"/>
              </a:rPr>
              <a:t>All types of vouchers like bank/cash/JV/debit/credit notes are integrated</a:t>
            </a:r>
          </a:p>
          <a:p>
            <a:pPr algn="just">
              <a:lnSpc>
                <a:spcPts val="3359"/>
              </a:lnSpc>
            </a:pPr>
            <a:endParaRPr lang="en-US" sz="2399" dirty="0">
              <a:solidFill>
                <a:srgbClr val="000000"/>
              </a:solidFill>
              <a:latin typeface="Poppins Light"/>
              <a:ea typeface="Poppins Light"/>
              <a:cs typeface="Poppins Light"/>
              <a:sym typeface="Poppins Light"/>
            </a:endParaRPr>
          </a:p>
          <a:p>
            <a:pPr marL="518158" lvl="1" indent="-259079">
              <a:lnSpc>
                <a:spcPts val="3359"/>
              </a:lnSpc>
              <a:buFont typeface="Arial"/>
              <a:buChar char="•"/>
            </a:pPr>
            <a:r>
              <a:rPr lang="en-US" sz="2399" dirty="0">
                <a:solidFill>
                  <a:srgbClr val="000000"/>
                </a:solidFill>
                <a:latin typeface="Poppins Light"/>
                <a:ea typeface="Poppins Light"/>
                <a:cs typeface="Poppins Light"/>
                <a:sym typeface="Poppins Light"/>
              </a:rPr>
              <a:t>All typical vouchers required by a club</a:t>
            </a:r>
          </a:p>
          <a:p>
            <a:pPr algn="just">
              <a:lnSpc>
                <a:spcPts val="3359"/>
              </a:lnSpc>
            </a:pPr>
            <a:endParaRPr lang="en-US" sz="2399" dirty="0">
              <a:solidFill>
                <a:srgbClr val="000000"/>
              </a:solidFill>
              <a:latin typeface="Poppins Light"/>
              <a:ea typeface="Poppins Light"/>
              <a:cs typeface="Poppins Light"/>
              <a:sym typeface="Poppins Light"/>
            </a:endParaRPr>
          </a:p>
          <a:p>
            <a:pPr marL="518158" lvl="1" indent="-259079">
              <a:lnSpc>
                <a:spcPts val="3359"/>
              </a:lnSpc>
              <a:buFont typeface="Arial"/>
              <a:buChar char="•"/>
            </a:pPr>
            <a:r>
              <a:rPr lang="en-US" sz="2399" dirty="0">
                <a:solidFill>
                  <a:srgbClr val="000000"/>
                </a:solidFill>
                <a:latin typeface="Poppins Light"/>
                <a:ea typeface="Poppins Light"/>
                <a:cs typeface="Poppins Light"/>
                <a:sym typeface="Poppins Light"/>
              </a:rPr>
              <a:t>All sub ledgers and general Ledger facility is available</a:t>
            </a:r>
          </a:p>
          <a:p>
            <a:pPr algn="just">
              <a:lnSpc>
                <a:spcPts val="3359"/>
              </a:lnSpc>
            </a:pPr>
            <a:endParaRPr lang="en-US" sz="2399" dirty="0">
              <a:solidFill>
                <a:srgbClr val="000000"/>
              </a:solidFill>
              <a:latin typeface="Poppins Light"/>
              <a:ea typeface="Poppins Light"/>
              <a:cs typeface="Poppins Light"/>
              <a:sym typeface="Poppins Light"/>
            </a:endParaRPr>
          </a:p>
          <a:p>
            <a:pPr marL="518158" lvl="1" indent="-259079">
              <a:lnSpc>
                <a:spcPts val="3359"/>
              </a:lnSpc>
              <a:buFont typeface="Arial"/>
              <a:buChar char="•"/>
            </a:pPr>
            <a:r>
              <a:rPr lang="en-US" sz="2399" dirty="0">
                <a:solidFill>
                  <a:srgbClr val="000000"/>
                </a:solidFill>
                <a:latin typeface="Poppins Light"/>
                <a:ea typeface="Poppins Light"/>
                <a:cs typeface="Poppins Light"/>
                <a:sym typeface="Poppins Light"/>
              </a:rPr>
              <a:t>Cross Balancing of Sub ledger and General Ledger</a:t>
            </a:r>
          </a:p>
          <a:p>
            <a:pPr algn="just">
              <a:lnSpc>
                <a:spcPts val="3359"/>
              </a:lnSpc>
            </a:pPr>
            <a:endParaRPr lang="en-US" sz="2399" dirty="0">
              <a:solidFill>
                <a:srgbClr val="000000"/>
              </a:solidFill>
              <a:latin typeface="Poppins Light"/>
              <a:ea typeface="Poppins Light"/>
              <a:cs typeface="Poppins Light"/>
              <a:sym typeface="Poppins Light"/>
            </a:endParaRPr>
          </a:p>
          <a:p>
            <a:pPr marL="518158" lvl="1" indent="-259079">
              <a:lnSpc>
                <a:spcPts val="3359"/>
              </a:lnSpc>
              <a:buFont typeface="Arial"/>
              <a:buChar char="•"/>
            </a:pPr>
            <a:r>
              <a:rPr lang="en-US" sz="2399" dirty="0">
                <a:solidFill>
                  <a:srgbClr val="000000"/>
                </a:solidFill>
                <a:latin typeface="Poppins Light"/>
                <a:ea typeface="Poppins Light"/>
                <a:cs typeface="Poppins Light"/>
                <a:sym typeface="Poppins Light"/>
              </a:rPr>
              <a:t>All standard reports for day to day work and auditors</a:t>
            </a:r>
          </a:p>
          <a:p>
            <a:pPr algn="just">
              <a:lnSpc>
                <a:spcPts val="3359"/>
              </a:lnSpc>
            </a:pPr>
            <a:endParaRPr lang="en-US" sz="2399" dirty="0">
              <a:solidFill>
                <a:srgbClr val="000000"/>
              </a:solidFill>
              <a:latin typeface="Poppins Light"/>
              <a:ea typeface="Poppins Light"/>
              <a:cs typeface="Poppins Light"/>
              <a:sym typeface="Poppins Light"/>
            </a:endParaRPr>
          </a:p>
          <a:p>
            <a:pPr marL="518158" lvl="1" indent="-259079">
              <a:lnSpc>
                <a:spcPts val="3359"/>
              </a:lnSpc>
              <a:buFont typeface="Arial"/>
              <a:buChar char="•"/>
            </a:pPr>
            <a:r>
              <a:rPr lang="en-US" sz="2399" dirty="0">
                <a:solidFill>
                  <a:srgbClr val="000000"/>
                </a:solidFill>
                <a:latin typeface="Poppins Light"/>
                <a:ea typeface="Poppins Light"/>
                <a:cs typeface="Poppins Light"/>
                <a:sym typeface="Poppins Light"/>
              </a:rPr>
              <a:t>Generation of Trial Balance, Profit and Loss and Balance Sheet</a:t>
            </a:r>
          </a:p>
          <a:p>
            <a:pPr algn="just">
              <a:lnSpc>
                <a:spcPts val="3359"/>
              </a:lnSpc>
            </a:pPr>
            <a:endParaRPr lang="en-US" sz="2399" dirty="0">
              <a:solidFill>
                <a:srgbClr val="000000"/>
              </a:solidFill>
              <a:latin typeface="Poppins Light"/>
              <a:ea typeface="Poppins Light"/>
              <a:cs typeface="Poppins Light"/>
              <a:sym typeface="Poppins Light"/>
            </a:endParaRPr>
          </a:p>
          <a:p>
            <a:pPr marL="518158" lvl="1" indent="-259079">
              <a:lnSpc>
                <a:spcPts val="3359"/>
              </a:lnSpc>
              <a:buFont typeface="Arial"/>
              <a:buChar char="•"/>
            </a:pPr>
            <a:r>
              <a:rPr lang="en-US" sz="2399" dirty="0">
                <a:solidFill>
                  <a:srgbClr val="000000"/>
                </a:solidFill>
                <a:latin typeface="Poppins Light"/>
                <a:ea typeface="Poppins Light"/>
                <a:cs typeface="Poppins Light"/>
                <a:sym typeface="Poppins Light"/>
              </a:rPr>
              <a:t>Fixed Assets and Depreciation sub module</a:t>
            </a:r>
          </a:p>
        </p:txBody>
      </p:sp>
      <p:sp>
        <p:nvSpPr>
          <p:cNvPr id="9" name="TextBox 9"/>
          <p:cNvSpPr txBox="1"/>
          <p:nvPr/>
        </p:nvSpPr>
        <p:spPr>
          <a:xfrm>
            <a:off x="6066546" y="1987083"/>
            <a:ext cx="8115300" cy="509905"/>
          </a:xfrm>
          <a:prstGeom prst="rect">
            <a:avLst/>
          </a:prstGeom>
        </p:spPr>
        <p:txBody>
          <a:bodyPr lIns="0" tIns="0" rIns="0" bIns="0" rtlCol="0" anchor="t">
            <a:spAutoFit/>
          </a:bodyPr>
          <a:lstStyle/>
          <a:p>
            <a:pPr algn="just">
              <a:lnSpc>
                <a:spcPts val="3919"/>
              </a:lnSpc>
              <a:spcBef>
                <a:spcPct val="0"/>
              </a:spcBef>
            </a:pPr>
            <a:r>
              <a:rPr lang="en-US" sz="2799">
                <a:solidFill>
                  <a:srgbClr val="61B852"/>
                </a:solidFill>
                <a:latin typeface="Poppins Bold"/>
                <a:ea typeface="Poppins Bold"/>
                <a:cs typeface="Poppins Bold"/>
                <a:sym typeface="Poppins Bold"/>
              </a:rPr>
              <a:t>Accounting</a:t>
            </a:r>
          </a:p>
        </p:txBody>
      </p:sp>
      <p:grpSp>
        <p:nvGrpSpPr>
          <p:cNvPr id="10" name="Group 9">
            <a:extLst>
              <a:ext uri="{FF2B5EF4-FFF2-40B4-BE49-F238E27FC236}">
                <a16:creationId xmlns:a16="http://schemas.microsoft.com/office/drawing/2014/main" id="{58A82125-B951-42F4-A8A6-238492A0EFC2}"/>
              </a:ext>
            </a:extLst>
          </p:cNvPr>
          <p:cNvGrpSpPr/>
          <p:nvPr/>
        </p:nvGrpSpPr>
        <p:grpSpPr>
          <a:xfrm>
            <a:off x="0" y="9982077"/>
            <a:ext cx="18316575" cy="148628"/>
            <a:chOff x="0" y="9924021"/>
            <a:chExt cx="18316575" cy="148628"/>
          </a:xfrm>
        </p:grpSpPr>
        <p:sp>
          <p:nvSpPr>
            <p:cNvPr id="11" name="Rectangle 10">
              <a:extLst>
                <a:ext uri="{FF2B5EF4-FFF2-40B4-BE49-F238E27FC236}">
                  <a16:creationId xmlns:a16="http://schemas.microsoft.com/office/drawing/2014/main" id="{0ED27B48-8015-9435-8BE8-DCD73D49040B}"/>
                </a:ext>
              </a:extLst>
            </p:cNvPr>
            <p:cNvSpPr/>
            <p:nvPr/>
          </p:nvSpPr>
          <p:spPr>
            <a:xfrm>
              <a:off x="0" y="9924021"/>
              <a:ext cx="6105525" cy="148108"/>
            </a:xfrm>
            <a:prstGeom prst="rect">
              <a:avLst/>
            </a:prstGeom>
            <a:solidFill>
              <a:srgbClr val="20ADE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Rectangle 11">
              <a:extLst>
                <a:ext uri="{FF2B5EF4-FFF2-40B4-BE49-F238E27FC236}">
                  <a16:creationId xmlns:a16="http://schemas.microsoft.com/office/drawing/2014/main" id="{652FEA52-DF78-47F5-768A-20365D70AC40}"/>
                </a:ext>
              </a:extLst>
            </p:cNvPr>
            <p:cNvSpPr/>
            <p:nvPr/>
          </p:nvSpPr>
          <p:spPr>
            <a:xfrm>
              <a:off x="6105525" y="9924166"/>
              <a:ext cx="6105525" cy="148108"/>
            </a:xfrm>
            <a:prstGeom prst="rect">
              <a:avLst/>
            </a:prstGeom>
            <a:solidFill>
              <a:srgbClr val="61B85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3" name="Rectangle 12">
              <a:extLst>
                <a:ext uri="{FF2B5EF4-FFF2-40B4-BE49-F238E27FC236}">
                  <a16:creationId xmlns:a16="http://schemas.microsoft.com/office/drawing/2014/main" id="{32D55CC1-26E4-5709-9109-EF5F84DF17ED}"/>
                </a:ext>
              </a:extLst>
            </p:cNvPr>
            <p:cNvSpPr/>
            <p:nvPr/>
          </p:nvSpPr>
          <p:spPr>
            <a:xfrm>
              <a:off x="12211050" y="9924541"/>
              <a:ext cx="6105525" cy="148108"/>
            </a:xfrm>
            <a:prstGeom prst="rect">
              <a:avLst/>
            </a:prstGeom>
            <a:solidFill>
              <a:srgbClr val="FFDE5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424585" cy="2072808"/>
          </a:xfrm>
          <a:custGeom>
            <a:avLst/>
            <a:gdLst/>
            <a:ahLst/>
            <a:cxnLst/>
            <a:rect l="l" t="t" r="r" b="b"/>
            <a:pathLst>
              <a:path w="1424585" h="2072808">
                <a:moveTo>
                  <a:pt x="0" y="0"/>
                </a:moveTo>
                <a:lnTo>
                  <a:pt x="1424585" y="0"/>
                </a:lnTo>
                <a:lnTo>
                  <a:pt x="1424585" y="2072808"/>
                </a:lnTo>
                <a:lnTo>
                  <a:pt x="0" y="2072808"/>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NL"/>
          </a:p>
        </p:txBody>
      </p:sp>
      <p:grpSp>
        <p:nvGrpSpPr>
          <p:cNvPr id="3" name="Group 3"/>
          <p:cNvGrpSpPr/>
          <p:nvPr/>
        </p:nvGrpSpPr>
        <p:grpSpPr>
          <a:xfrm>
            <a:off x="356040" y="9526251"/>
            <a:ext cx="356252" cy="347296"/>
            <a:chOff x="0" y="0"/>
            <a:chExt cx="759623" cy="740527"/>
          </a:xfrm>
        </p:grpSpPr>
        <p:sp>
          <p:nvSpPr>
            <p:cNvPr id="4" name="Freeform 4"/>
            <p:cNvSpPr/>
            <p:nvPr/>
          </p:nvSpPr>
          <p:spPr>
            <a:xfrm>
              <a:off x="0" y="0"/>
              <a:ext cx="759623" cy="740527"/>
            </a:xfrm>
            <a:custGeom>
              <a:avLst/>
              <a:gdLst/>
              <a:ahLst/>
              <a:cxnLst/>
              <a:rect l="l" t="t" r="r" b="b"/>
              <a:pathLst>
                <a:path w="759623" h="740527">
                  <a:moveTo>
                    <a:pt x="379812" y="0"/>
                  </a:moveTo>
                  <a:cubicBezTo>
                    <a:pt x="170047" y="0"/>
                    <a:pt x="0" y="165773"/>
                    <a:pt x="0" y="370263"/>
                  </a:cubicBezTo>
                  <a:cubicBezTo>
                    <a:pt x="0" y="574754"/>
                    <a:pt x="170047" y="740527"/>
                    <a:pt x="379812" y="740527"/>
                  </a:cubicBezTo>
                  <a:cubicBezTo>
                    <a:pt x="589576" y="740527"/>
                    <a:pt x="759623" y="574754"/>
                    <a:pt x="759623" y="370263"/>
                  </a:cubicBezTo>
                  <a:cubicBezTo>
                    <a:pt x="759623" y="165773"/>
                    <a:pt x="589576" y="0"/>
                    <a:pt x="379812" y="0"/>
                  </a:cubicBezTo>
                  <a:close/>
                </a:path>
              </a:pathLst>
            </a:custGeom>
            <a:solidFill>
              <a:srgbClr val="FFC732"/>
            </a:solidFill>
          </p:spPr>
          <p:txBody>
            <a:bodyPr/>
            <a:lstStyle/>
            <a:p>
              <a:endParaRPr lang="en-NL"/>
            </a:p>
          </p:txBody>
        </p:sp>
        <p:sp>
          <p:nvSpPr>
            <p:cNvPr id="5" name="TextBox 5"/>
            <p:cNvSpPr txBox="1"/>
            <p:nvPr/>
          </p:nvSpPr>
          <p:spPr>
            <a:xfrm>
              <a:off x="71215" y="12274"/>
              <a:ext cx="617194" cy="658828"/>
            </a:xfrm>
            <a:prstGeom prst="rect">
              <a:avLst/>
            </a:prstGeom>
          </p:spPr>
          <p:txBody>
            <a:bodyPr lIns="50800" tIns="50800" rIns="50800" bIns="50800" rtlCol="0" anchor="ctr"/>
            <a:lstStyle/>
            <a:p>
              <a:pPr algn="ctr">
                <a:lnSpc>
                  <a:spcPts val="2659"/>
                </a:lnSpc>
              </a:pPr>
              <a:endParaRPr/>
            </a:p>
          </p:txBody>
        </p:sp>
      </p:grpSp>
      <p:sp>
        <p:nvSpPr>
          <p:cNvPr id="6" name="Freeform 6"/>
          <p:cNvSpPr/>
          <p:nvPr/>
        </p:nvSpPr>
        <p:spPr>
          <a:xfrm>
            <a:off x="15894741" y="8395595"/>
            <a:ext cx="2432073" cy="1891405"/>
          </a:xfrm>
          <a:custGeom>
            <a:avLst/>
            <a:gdLst/>
            <a:ahLst/>
            <a:cxnLst/>
            <a:rect l="l" t="t" r="r" b="b"/>
            <a:pathLst>
              <a:path w="2432073" h="1891405">
                <a:moveTo>
                  <a:pt x="0" y="0"/>
                </a:moveTo>
                <a:lnTo>
                  <a:pt x="2432073" y="0"/>
                </a:lnTo>
                <a:lnTo>
                  <a:pt x="2432073" y="1891405"/>
                </a:lnTo>
                <a:lnTo>
                  <a:pt x="0" y="1891405"/>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NL"/>
          </a:p>
        </p:txBody>
      </p:sp>
      <p:sp>
        <p:nvSpPr>
          <p:cNvPr id="8" name="TextBox 8"/>
          <p:cNvSpPr txBox="1"/>
          <p:nvPr/>
        </p:nvSpPr>
        <p:spPr>
          <a:xfrm>
            <a:off x="1439061" y="2874596"/>
            <a:ext cx="11939532" cy="413126"/>
          </a:xfrm>
          <a:prstGeom prst="rect">
            <a:avLst/>
          </a:prstGeom>
        </p:spPr>
        <p:txBody>
          <a:bodyPr wrap="square" lIns="0" tIns="0" rIns="0" bIns="0" rtlCol="0" anchor="t">
            <a:spAutoFit/>
          </a:bodyPr>
          <a:lstStyle/>
          <a:p>
            <a:pPr algn="just">
              <a:lnSpc>
                <a:spcPts val="3359"/>
              </a:lnSpc>
              <a:spcBef>
                <a:spcPct val="0"/>
              </a:spcBef>
            </a:pPr>
            <a:r>
              <a:rPr lang="en-US" sz="2399">
                <a:solidFill>
                  <a:srgbClr val="000000"/>
                </a:solidFill>
                <a:latin typeface="Poppins Bold"/>
                <a:ea typeface="Poppins Bold"/>
                <a:cs typeface="Poppins Bold"/>
                <a:sym typeface="Poppins Bold"/>
              </a:rPr>
              <a:t>Account Master</a:t>
            </a:r>
          </a:p>
        </p:txBody>
      </p:sp>
      <p:sp>
        <p:nvSpPr>
          <p:cNvPr id="7" name="TextBox 8">
            <a:extLst>
              <a:ext uri="{FF2B5EF4-FFF2-40B4-BE49-F238E27FC236}">
                <a16:creationId xmlns:a16="http://schemas.microsoft.com/office/drawing/2014/main" id="{A569C465-6A97-9A1B-375E-7FDBD07BEE47}"/>
              </a:ext>
            </a:extLst>
          </p:cNvPr>
          <p:cNvSpPr txBox="1"/>
          <p:nvPr/>
        </p:nvSpPr>
        <p:spPr>
          <a:xfrm>
            <a:off x="9751820" y="2874596"/>
            <a:ext cx="11939532" cy="436017"/>
          </a:xfrm>
          <a:prstGeom prst="rect">
            <a:avLst/>
          </a:prstGeom>
        </p:spPr>
        <p:txBody>
          <a:bodyPr wrap="square" lIns="0" tIns="0" rIns="0" bIns="0" rtlCol="0" anchor="t">
            <a:spAutoFit/>
          </a:bodyPr>
          <a:lstStyle/>
          <a:p>
            <a:pPr algn="just">
              <a:lnSpc>
                <a:spcPts val="3359"/>
              </a:lnSpc>
              <a:spcBef>
                <a:spcPct val="0"/>
              </a:spcBef>
            </a:pPr>
            <a:r>
              <a:rPr lang="en-US" sz="2350">
                <a:solidFill>
                  <a:srgbClr val="000000"/>
                </a:solidFill>
                <a:latin typeface="Poppins Bold"/>
                <a:ea typeface="Poppins Bold"/>
                <a:cs typeface="Poppins Bold"/>
                <a:sym typeface="Poppins Bold"/>
              </a:rPr>
              <a:t>Sales Invoice</a:t>
            </a:r>
            <a:endParaRPr lang="en-US" sz="2399">
              <a:solidFill>
                <a:srgbClr val="000000"/>
              </a:solidFill>
              <a:latin typeface="Poppins Bold"/>
              <a:ea typeface="Poppins Bold"/>
              <a:cs typeface="Poppins Bold"/>
              <a:sym typeface="Poppins Bold"/>
            </a:endParaRPr>
          </a:p>
        </p:txBody>
      </p:sp>
      <p:sp>
        <p:nvSpPr>
          <p:cNvPr id="15" name="Freeform 9">
            <a:extLst>
              <a:ext uri="{FF2B5EF4-FFF2-40B4-BE49-F238E27FC236}">
                <a16:creationId xmlns:a16="http://schemas.microsoft.com/office/drawing/2014/main" id="{EB6BA3A7-2CA0-594C-6263-FCF01AA3DCB1}"/>
              </a:ext>
            </a:extLst>
          </p:cNvPr>
          <p:cNvSpPr/>
          <p:nvPr/>
        </p:nvSpPr>
        <p:spPr>
          <a:xfrm>
            <a:off x="16091575" y="8203059"/>
            <a:ext cx="1021976" cy="1021976"/>
          </a:xfrm>
          <a:custGeom>
            <a:avLst/>
            <a:gdLst/>
            <a:ahLst/>
            <a:cxnLst/>
            <a:rect l="l" t="t" r="r" b="b"/>
            <a:pathLst>
              <a:path w="2331432" h="2331432">
                <a:moveTo>
                  <a:pt x="0" y="0"/>
                </a:moveTo>
                <a:lnTo>
                  <a:pt x="2331432" y="0"/>
                </a:lnTo>
                <a:lnTo>
                  <a:pt x="2331432" y="2331432"/>
                </a:lnTo>
                <a:lnTo>
                  <a:pt x="0" y="2331432"/>
                </a:lnTo>
                <a:lnTo>
                  <a:pt x="0" y="0"/>
                </a:lnTo>
                <a:close/>
              </a:path>
            </a:pathLst>
          </a:custGeom>
          <a:blipFill>
            <a:blip r:embed="rId8"/>
            <a:stretch>
              <a:fillRect/>
            </a:stretch>
          </a:blipFill>
        </p:spPr>
        <p:txBody>
          <a:bodyPr/>
          <a:lstStyle/>
          <a:p>
            <a:endParaRPr lang="en-NL"/>
          </a:p>
        </p:txBody>
      </p:sp>
      <p:sp>
        <p:nvSpPr>
          <p:cNvPr id="12" name="TextBox 9">
            <a:extLst>
              <a:ext uri="{FF2B5EF4-FFF2-40B4-BE49-F238E27FC236}">
                <a16:creationId xmlns:a16="http://schemas.microsoft.com/office/drawing/2014/main" id="{CECD44F2-3B54-5250-442A-766F50BB61CD}"/>
              </a:ext>
            </a:extLst>
          </p:cNvPr>
          <p:cNvSpPr txBox="1"/>
          <p:nvPr/>
        </p:nvSpPr>
        <p:spPr>
          <a:xfrm>
            <a:off x="1400601" y="2065371"/>
            <a:ext cx="8115300" cy="509905"/>
          </a:xfrm>
          <a:prstGeom prst="rect">
            <a:avLst/>
          </a:prstGeom>
        </p:spPr>
        <p:txBody>
          <a:bodyPr lIns="0" tIns="0" rIns="0" bIns="0" rtlCol="0" anchor="t">
            <a:spAutoFit/>
          </a:bodyPr>
          <a:lstStyle/>
          <a:p>
            <a:pPr algn="just">
              <a:lnSpc>
                <a:spcPts val="3919"/>
              </a:lnSpc>
              <a:spcBef>
                <a:spcPct val="0"/>
              </a:spcBef>
            </a:pPr>
            <a:r>
              <a:rPr lang="en-US" sz="2799">
                <a:solidFill>
                  <a:srgbClr val="61B852"/>
                </a:solidFill>
                <a:latin typeface="Poppins Bold"/>
                <a:ea typeface="Poppins Bold"/>
                <a:cs typeface="Poppins Bold"/>
                <a:sym typeface="Poppins Bold"/>
              </a:rPr>
              <a:t>Accounting</a:t>
            </a:r>
          </a:p>
        </p:txBody>
      </p:sp>
      <p:pic>
        <p:nvPicPr>
          <p:cNvPr id="9" name="3_Account Master">
            <a:hlinkClick r:id="" action="ppaction://media"/>
            <a:extLst>
              <a:ext uri="{FF2B5EF4-FFF2-40B4-BE49-F238E27FC236}">
                <a16:creationId xmlns:a16="http://schemas.microsoft.com/office/drawing/2014/main" id="{580123C2-3EFD-5BF0-F008-1CA1C70C2FDE}"/>
              </a:ext>
            </a:extLst>
          </p:cNvPr>
          <p:cNvPicPr>
            <a:picLocks noChangeAspect="1"/>
          </p:cNvPicPr>
          <p:nvPr>
            <a:videoFile r:link="rId2"/>
            <p:extLst>
              <p:ext uri="{DAA4B4D4-6D71-4841-9C94-3DE7FCFB9230}">
                <p14:media xmlns:p14="http://schemas.microsoft.com/office/powerpoint/2010/main" r:embed="rId1"/>
              </p:ext>
            </p:extLst>
          </p:nvPr>
        </p:nvPicPr>
        <p:blipFill>
          <a:blip r:embed="rId9"/>
          <a:stretch>
            <a:fillRect/>
          </a:stretch>
        </p:blipFill>
        <p:spPr>
          <a:xfrm>
            <a:off x="1439061" y="4149647"/>
            <a:ext cx="7914369" cy="3375973"/>
          </a:xfrm>
          <a:prstGeom prst="rect">
            <a:avLst/>
          </a:prstGeom>
        </p:spPr>
      </p:pic>
      <p:pic>
        <p:nvPicPr>
          <p:cNvPr id="11" name="5_Sales_Invoice">
            <a:hlinkClick r:id="" action="ppaction://media"/>
            <a:extLst>
              <a:ext uri="{FF2B5EF4-FFF2-40B4-BE49-F238E27FC236}">
                <a16:creationId xmlns:a16="http://schemas.microsoft.com/office/drawing/2014/main" id="{E05B1721-6265-4D76-4285-5CCF36DEB06B}"/>
              </a:ext>
            </a:extLst>
          </p:cNvPr>
          <p:cNvPicPr>
            <a:picLocks noChangeAspect="1"/>
          </p:cNvPicPr>
          <p:nvPr>
            <a:videoFile r:link="rId4"/>
            <p:extLst>
              <p:ext uri="{DAA4B4D4-6D71-4841-9C94-3DE7FCFB9230}">
                <p14:media xmlns:p14="http://schemas.microsoft.com/office/powerpoint/2010/main" r:embed="rId3"/>
              </p:ext>
            </p:extLst>
          </p:nvPr>
        </p:nvPicPr>
        <p:blipFill>
          <a:blip r:embed="rId10"/>
          <a:stretch>
            <a:fillRect/>
          </a:stretch>
        </p:blipFill>
        <p:spPr>
          <a:xfrm>
            <a:off x="9751820" y="4149646"/>
            <a:ext cx="7130768" cy="3375973"/>
          </a:xfrm>
          <a:prstGeom prst="rect">
            <a:avLst/>
          </a:prstGeom>
        </p:spPr>
      </p:pic>
      <p:grpSp>
        <p:nvGrpSpPr>
          <p:cNvPr id="10" name="Group 9">
            <a:extLst>
              <a:ext uri="{FF2B5EF4-FFF2-40B4-BE49-F238E27FC236}">
                <a16:creationId xmlns:a16="http://schemas.microsoft.com/office/drawing/2014/main" id="{6974D06E-902D-A041-8AFD-844304ABE4AE}"/>
              </a:ext>
            </a:extLst>
          </p:cNvPr>
          <p:cNvGrpSpPr/>
          <p:nvPr/>
        </p:nvGrpSpPr>
        <p:grpSpPr>
          <a:xfrm>
            <a:off x="0" y="9982077"/>
            <a:ext cx="18316575" cy="148628"/>
            <a:chOff x="0" y="9924021"/>
            <a:chExt cx="18316575" cy="148628"/>
          </a:xfrm>
        </p:grpSpPr>
        <p:sp>
          <p:nvSpPr>
            <p:cNvPr id="13" name="Rectangle 12">
              <a:extLst>
                <a:ext uri="{FF2B5EF4-FFF2-40B4-BE49-F238E27FC236}">
                  <a16:creationId xmlns:a16="http://schemas.microsoft.com/office/drawing/2014/main" id="{C2A6701F-1B63-C69E-C276-310A865FBCBB}"/>
                </a:ext>
              </a:extLst>
            </p:cNvPr>
            <p:cNvSpPr/>
            <p:nvPr/>
          </p:nvSpPr>
          <p:spPr>
            <a:xfrm>
              <a:off x="0" y="9924021"/>
              <a:ext cx="6105525" cy="148108"/>
            </a:xfrm>
            <a:prstGeom prst="rect">
              <a:avLst/>
            </a:prstGeom>
            <a:solidFill>
              <a:srgbClr val="20ADE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4" name="Rectangle 13">
              <a:extLst>
                <a:ext uri="{FF2B5EF4-FFF2-40B4-BE49-F238E27FC236}">
                  <a16:creationId xmlns:a16="http://schemas.microsoft.com/office/drawing/2014/main" id="{BA38710D-6448-3716-6831-832062FAB2E7}"/>
                </a:ext>
              </a:extLst>
            </p:cNvPr>
            <p:cNvSpPr/>
            <p:nvPr/>
          </p:nvSpPr>
          <p:spPr>
            <a:xfrm>
              <a:off x="6105525" y="9924166"/>
              <a:ext cx="6105525" cy="148108"/>
            </a:xfrm>
            <a:prstGeom prst="rect">
              <a:avLst/>
            </a:prstGeom>
            <a:solidFill>
              <a:srgbClr val="61B85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6" name="Rectangle 15">
              <a:extLst>
                <a:ext uri="{FF2B5EF4-FFF2-40B4-BE49-F238E27FC236}">
                  <a16:creationId xmlns:a16="http://schemas.microsoft.com/office/drawing/2014/main" id="{342B97FD-C3FA-D58F-DBAD-F74E163F572F}"/>
                </a:ext>
              </a:extLst>
            </p:cNvPr>
            <p:cNvSpPr/>
            <p:nvPr/>
          </p:nvSpPr>
          <p:spPr>
            <a:xfrm>
              <a:off x="12211050" y="9924541"/>
              <a:ext cx="6105525" cy="148108"/>
            </a:xfrm>
            <a:prstGeom prst="rect">
              <a:avLst/>
            </a:prstGeom>
            <a:solidFill>
              <a:srgbClr val="FFDE5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spTree>
    <p:extLst>
      <p:ext uri="{BB962C8B-B14F-4D97-AF65-F5344CB8AC3E}">
        <p14:creationId xmlns:p14="http://schemas.microsoft.com/office/powerpoint/2010/main" val="1984414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7416" fill="hold"/>
                                        <p:tgtEl>
                                          <p:spTgt spid="9"/>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56124"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9"/>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9"/>
                                        </p:tgtEl>
                                      </p:cBhvr>
                                    </p:cmd>
                                  </p:childTnLst>
                                </p:cTn>
                              </p:par>
                            </p:childTnLst>
                          </p:cTn>
                        </p:par>
                      </p:childTnLst>
                    </p:cTn>
                  </p:par>
                </p:childTnLst>
              </p:cTn>
              <p:nextCondLst>
                <p:cond evt="onClick" delay="0">
                  <p:tgtEl>
                    <p:spTgt spid="9"/>
                  </p:tgtEl>
                </p:cond>
              </p:nextCondLst>
            </p:seq>
            <p:video fullScrn="1">
              <p:cMediaNode vol="80000">
                <p:cTn id="16" fill="hold" display="0">
                  <p:stCondLst>
                    <p:cond delay="indefinite"/>
                  </p:stCondLst>
                </p:cTn>
                <p:tgtEl>
                  <p:spTgt spid="9"/>
                </p:tgtEl>
              </p:cMediaNode>
            </p:video>
            <p:seq concurrent="1" nextAc="seek">
              <p:cTn id="17" restart="whenNotActive" fill="hold" evtFilter="cancelBubble" nodeType="interactiveSeq">
                <p:stCondLst>
                  <p:cond evt="onClick" delay="0">
                    <p:tgtEl>
                      <p:spTgt spid="11"/>
                    </p:tgtEl>
                  </p:cond>
                </p:stCondLst>
                <p:endSync evt="end" delay="0">
                  <p:rtn val="all"/>
                </p:endSync>
                <p:childTnLst>
                  <p:par>
                    <p:cTn id="18" fill="hold">
                      <p:stCondLst>
                        <p:cond delay="0"/>
                      </p:stCondLst>
                      <p:childTnLst>
                        <p:par>
                          <p:cTn id="19" fill="hold">
                            <p:stCondLst>
                              <p:cond delay="0"/>
                            </p:stCondLst>
                            <p:childTnLst>
                              <p:par>
                                <p:cTn id="20" presetID="2" presetClass="mediacall" presetSubtype="0" fill="hold" nodeType="clickEffect">
                                  <p:stCondLst>
                                    <p:cond delay="0"/>
                                  </p:stCondLst>
                                  <p:childTnLst>
                                    <p:cmd type="call" cmd="togglePause">
                                      <p:cBhvr>
                                        <p:cTn id="21" dur="1" fill="hold"/>
                                        <p:tgtEl>
                                          <p:spTgt spid="11"/>
                                        </p:tgtEl>
                                      </p:cBhvr>
                                    </p:cmd>
                                  </p:childTnLst>
                                </p:cTn>
                              </p:par>
                            </p:childTnLst>
                          </p:cTn>
                        </p:par>
                      </p:childTnLst>
                    </p:cTn>
                  </p:par>
                </p:childTnLst>
              </p:cTn>
              <p:nextCondLst>
                <p:cond evt="onClick" delay="0">
                  <p:tgtEl>
                    <p:spTgt spid="11"/>
                  </p:tgtEl>
                </p:cond>
              </p:nextCondLst>
            </p:seq>
            <p:video fullScrn="1">
              <p:cMediaNode vol="80000">
                <p:cTn id="22" fill="hold" display="0">
                  <p:stCondLst>
                    <p:cond delay="indefinite"/>
                  </p:stCondLst>
                </p:cTn>
                <p:tgtEl>
                  <p:spTgt spid="11"/>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424585" cy="2072808"/>
          </a:xfrm>
          <a:custGeom>
            <a:avLst/>
            <a:gdLst/>
            <a:ahLst/>
            <a:cxnLst/>
            <a:rect l="l" t="t" r="r" b="b"/>
            <a:pathLst>
              <a:path w="1424585" h="2072808">
                <a:moveTo>
                  <a:pt x="0" y="0"/>
                </a:moveTo>
                <a:lnTo>
                  <a:pt x="1424585" y="0"/>
                </a:lnTo>
                <a:lnTo>
                  <a:pt x="1424585" y="2072808"/>
                </a:lnTo>
                <a:lnTo>
                  <a:pt x="0" y="207280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NL"/>
          </a:p>
        </p:txBody>
      </p:sp>
      <p:grpSp>
        <p:nvGrpSpPr>
          <p:cNvPr id="3" name="Group 3"/>
          <p:cNvGrpSpPr/>
          <p:nvPr/>
        </p:nvGrpSpPr>
        <p:grpSpPr>
          <a:xfrm>
            <a:off x="356040" y="9526251"/>
            <a:ext cx="356252" cy="347296"/>
            <a:chOff x="0" y="0"/>
            <a:chExt cx="759623" cy="740527"/>
          </a:xfrm>
        </p:grpSpPr>
        <p:sp>
          <p:nvSpPr>
            <p:cNvPr id="4" name="Freeform 4"/>
            <p:cNvSpPr/>
            <p:nvPr/>
          </p:nvSpPr>
          <p:spPr>
            <a:xfrm>
              <a:off x="0" y="0"/>
              <a:ext cx="759623" cy="740527"/>
            </a:xfrm>
            <a:custGeom>
              <a:avLst/>
              <a:gdLst/>
              <a:ahLst/>
              <a:cxnLst/>
              <a:rect l="l" t="t" r="r" b="b"/>
              <a:pathLst>
                <a:path w="759623" h="740527">
                  <a:moveTo>
                    <a:pt x="379812" y="0"/>
                  </a:moveTo>
                  <a:cubicBezTo>
                    <a:pt x="170047" y="0"/>
                    <a:pt x="0" y="165773"/>
                    <a:pt x="0" y="370263"/>
                  </a:cubicBezTo>
                  <a:cubicBezTo>
                    <a:pt x="0" y="574754"/>
                    <a:pt x="170047" y="740527"/>
                    <a:pt x="379812" y="740527"/>
                  </a:cubicBezTo>
                  <a:cubicBezTo>
                    <a:pt x="589576" y="740527"/>
                    <a:pt x="759623" y="574754"/>
                    <a:pt x="759623" y="370263"/>
                  </a:cubicBezTo>
                  <a:cubicBezTo>
                    <a:pt x="759623" y="165773"/>
                    <a:pt x="589576" y="0"/>
                    <a:pt x="379812" y="0"/>
                  </a:cubicBezTo>
                  <a:close/>
                </a:path>
              </a:pathLst>
            </a:custGeom>
            <a:solidFill>
              <a:srgbClr val="FFC732"/>
            </a:solidFill>
          </p:spPr>
          <p:txBody>
            <a:bodyPr/>
            <a:lstStyle/>
            <a:p>
              <a:endParaRPr lang="en-NL"/>
            </a:p>
          </p:txBody>
        </p:sp>
        <p:sp>
          <p:nvSpPr>
            <p:cNvPr id="5" name="TextBox 5"/>
            <p:cNvSpPr txBox="1"/>
            <p:nvPr/>
          </p:nvSpPr>
          <p:spPr>
            <a:xfrm>
              <a:off x="71215" y="12274"/>
              <a:ext cx="617194" cy="658828"/>
            </a:xfrm>
            <a:prstGeom prst="rect">
              <a:avLst/>
            </a:prstGeom>
          </p:spPr>
          <p:txBody>
            <a:bodyPr lIns="50800" tIns="50800" rIns="50800" bIns="50800" rtlCol="0" anchor="ctr"/>
            <a:lstStyle/>
            <a:p>
              <a:pPr algn="ctr">
                <a:lnSpc>
                  <a:spcPts val="2659"/>
                </a:lnSpc>
              </a:pPr>
              <a:endParaRPr/>
            </a:p>
          </p:txBody>
        </p:sp>
      </p:grpSp>
      <p:sp>
        <p:nvSpPr>
          <p:cNvPr id="6" name="Freeform 6"/>
          <p:cNvSpPr/>
          <p:nvPr/>
        </p:nvSpPr>
        <p:spPr>
          <a:xfrm>
            <a:off x="15894741" y="8395595"/>
            <a:ext cx="2432073" cy="1891405"/>
          </a:xfrm>
          <a:custGeom>
            <a:avLst/>
            <a:gdLst/>
            <a:ahLst/>
            <a:cxnLst/>
            <a:rect l="l" t="t" r="r" b="b"/>
            <a:pathLst>
              <a:path w="2432073" h="1891405">
                <a:moveTo>
                  <a:pt x="0" y="0"/>
                </a:moveTo>
                <a:lnTo>
                  <a:pt x="2432073" y="0"/>
                </a:lnTo>
                <a:lnTo>
                  <a:pt x="2432073" y="1891405"/>
                </a:lnTo>
                <a:lnTo>
                  <a:pt x="0" y="189140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NL"/>
          </a:p>
        </p:txBody>
      </p:sp>
      <p:sp>
        <p:nvSpPr>
          <p:cNvPr id="7" name="TextBox 7"/>
          <p:cNvSpPr txBox="1"/>
          <p:nvPr/>
        </p:nvSpPr>
        <p:spPr>
          <a:xfrm>
            <a:off x="6066546" y="2775482"/>
            <a:ext cx="11939532" cy="6953378"/>
          </a:xfrm>
          <a:prstGeom prst="rect">
            <a:avLst/>
          </a:prstGeom>
        </p:spPr>
        <p:txBody>
          <a:bodyPr lIns="0" tIns="0" rIns="0" bIns="0" rtlCol="0" anchor="t">
            <a:spAutoFit/>
          </a:bodyPr>
          <a:lstStyle/>
          <a:p>
            <a:pPr algn="just">
              <a:lnSpc>
                <a:spcPts val="3359"/>
              </a:lnSpc>
            </a:pPr>
            <a:r>
              <a:rPr lang="en-US" sz="2399" dirty="0">
                <a:solidFill>
                  <a:srgbClr val="000000"/>
                </a:solidFill>
                <a:latin typeface="Poppins Bold"/>
                <a:ea typeface="Poppins Bold"/>
                <a:cs typeface="Poppins Bold"/>
                <a:sym typeface="Poppins Bold"/>
              </a:rPr>
              <a:t>Seamlessly manage Food and Beverages </a:t>
            </a:r>
          </a:p>
          <a:p>
            <a:pPr algn="just">
              <a:lnSpc>
                <a:spcPts val="3359"/>
              </a:lnSpc>
            </a:pPr>
            <a:endParaRPr lang="en-US" sz="2399" dirty="0">
              <a:solidFill>
                <a:srgbClr val="000000"/>
              </a:solidFill>
              <a:latin typeface="Poppins Bold"/>
              <a:ea typeface="Poppins Bold"/>
              <a:cs typeface="Poppins Bold"/>
              <a:sym typeface="Poppins Bold"/>
            </a:endParaRPr>
          </a:p>
          <a:p>
            <a:pPr marL="518158" lvl="1" indent="-259079">
              <a:lnSpc>
                <a:spcPts val="3359"/>
              </a:lnSpc>
              <a:buFont typeface="Arial"/>
              <a:buChar char="•"/>
            </a:pPr>
            <a:r>
              <a:rPr lang="en-US" sz="2399" dirty="0">
                <a:solidFill>
                  <a:srgbClr val="000000"/>
                </a:solidFill>
                <a:latin typeface="Poppins Light"/>
                <a:ea typeface="Poppins Light"/>
                <a:cs typeface="Poppins Light"/>
                <a:sym typeface="Poppins Light"/>
              </a:rPr>
              <a:t>List of items available with price and quantity</a:t>
            </a:r>
          </a:p>
          <a:p>
            <a:pPr algn="just">
              <a:lnSpc>
                <a:spcPts val="3359"/>
              </a:lnSpc>
            </a:pPr>
            <a:endParaRPr lang="en-US" sz="2399" dirty="0">
              <a:solidFill>
                <a:srgbClr val="000000"/>
              </a:solidFill>
              <a:latin typeface="Poppins Light"/>
              <a:ea typeface="Poppins Light"/>
              <a:cs typeface="Poppins Light"/>
              <a:sym typeface="Poppins Light"/>
            </a:endParaRPr>
          </a:p>
          <a:p>
            <a:pPr marL="518158" lvl="1" indent="-259079">
              <a:lnSpc>
                <a:spcPts val="3359"/>
              </a:lnSpc>
              <a:buFont typeface="Arial"/>
              <a:buChar char="•"/>
            </a:pPr>
            <a:r>
              <a:rPr lang="en-US" sz="2399" dirty="0">
                <a:solidFill>
                  <a:srgbClr val="000000"/>
                </a:solidFill>
                <a:latin typeface="Poppins Light"/>
                <a:ea typeface="Poppins Light"/>
                <a:cs typeface="Poppins Light"/>
                <a:sym typeface="Poppins Light"/>
              </a:rPr>
              <a:t>Automatic Kitchen Order Ticket generation</a:t>
            </a:r>
          </a:p>
          <a:p>
            <a:pPr algn="just">
              <a:lnSpc>
                <a:spcPts val="3359"/>
              </a:lnSpc>
            </a:pPr>
            <a:endParaRPr lang="en-US" sz="2399" dirty="0">
              <a:solidFill>
                <a:srgbClr val="000000"/>
              </a:solidFill>
              <a:latin typeface="Poppins Light"/>
              <a:ea typeface="Poppins Light"/>
              <a:cs typeface="Poppins Light"/>
              <a:sym typeface="Poppins Light"/>
            </a:endParaRPr>
          </a:p>
          <a:p>
            <a:pPr marL="518158" lvl="1" indent="-259079">
              <a:lnSpc>
                <a:spcPts val="3359"/>
              </a:lnSpc>
              <a:buFont typeface="Arial"/>
              <a:buChar char="•"/>
            </a:pPr>
            <a:r>
              <a:rPr lang="en-US" sz="2399" dirty="0">
                <a:solidFill>
                  <a:srgbClr val="000000"/>
                </a:solidFill>
                <a:latin typeface="Poppins Light"/>
                <a:ea typeface="Poppins Light"/>
                <a:cs typeface="Poppins Light"/>
                <a:sym typeface="Poppins Light"/>
              </a:rPr>
              <a:t>Interface for Members for available items of food and beverages</a:t>
            </a:r>
          </a:p>
          <a:p>
            <a:pPr algn="just">
              <a:lnSpc>
                <a:spcPts val="3359"/>
              </a:lnSpc>
            </a:pPr>
            <a:endParaRPr lang="en-US" sz="2399" dirty="0">
              <a:solidFill>
                <a:srgbClr val="000000"/>
              </a:solidFill>
              <a:latin typeface="Poppins Light"/>
              <a:ea typeface="Poppins Light"/>
              <a:cs typeface="Poppins Light"/>
              <a:sym typeface="Poppins Light"/>
            </a:endParaRPr>
          </a:p>
          <a:p>
            <a:pPr marL="518158" lvl="1" indent="-259079">
              <a:lnSpc>
                <a:spcPts val="3359"/>
              </a:lnSpc>
              <a:buFont typeface="Arial"/>
              <a:buChar char="•"/>
            </a:pPr>
            <a:r>
              <a:rPr lang="en-US" sz="2399" dirty="0">
                <a:solidFill>
                  <a:srgbClr val="000000"/>
                </a:solidFill>
                <a:latin typeface="Poppins Light"/>
                <a:ea typeface="Poppins Light"/>
                <a:cs typeface="Poppins Light"/>
                <a:sym typeface="Poppins Light"/>
              </a:rPr>
              <a:t>Cash/Credit Bill Generation</a:t>
            </a:r>
          </a:p>
          <a:p>
            <a:pPr algn="just">
              <a:lnSpc>
                <a:spcPts val="3359"/>
              </a:lnSpc>
            </a:pPr>
            <a:endParaRPr lang="en-US" sz="2399" dirty="0">
              <a:solidFill>
                <a:srgbClr val="000000"/>
              </a:solidFill>
              <a:latin typeface="Poppins Light"/>
              <a:ea typeface="Poppins Light"/>
              <a:cs typeface="Poppins Light"/>
              <a:sym typeface="Poppins Light"/>
            </a:endParaRPr>
          </a:p>
          <a:p>
            <a:pPr marL="518158" lvl="1" indent="-259079">
              <a:lnSpc>
                <a:spcPts val="3359"/>
              </a:lnSpc>
              <a:buFont typeface="Arial"/>
              <a:buChar char="•"/>
            </a:pPr>
            <a:r>
              <a:rPr lang="en-US" sz="2399" dirty="0">
                <a:solidFill>
                  <a:srgbClr val="000000"/>
                </a:solidFill>
                <a:latin typeface="Poppins Light"/>
                <a:ea typeface="Poppins Light"/>
                <a:cs typeface="Poppins Light"/>
                <a:sym typeface="Poppins Light"/>
              </a:rPr>
              <a:t>Day Begin/Day End operations</a:t>
            </a:r>
          </a:p>
          <a:p>
            <a:pPr algn="just">
              <a:lnSpc>
                <a:spcPts val="3359"/>
              </a:lnSpc>
            </a:pPr>
            <a:endParaRPr lang="en-US" sz="2399" dirty="0">
              <a:solidFill>
                <a:srgbClr val="000000"/>
              </a:solidFill>
              <a:latin typeface="Poppins Light"/>
              <a:ea typeface="Poppins Light"/>
              <a:cs typeface="Poppins Light"/>
              <a:sym typeface="Poppins Light"/>
            </a:endParaRPr>
          </a:p>
          <a:p>
            <a:pPr marL="518158" lvl="1" indent="-259079">
              <a:lnSpc>
                <a:spcPts val="3359"/>
              </a:lnSpc>
              <a:buFont typeface="Arial"/>
              <a:buChar char="•"/>
            </a:pPr>
            <a:r>
              <a:rPr lang="en-US" sz="2399" dirty="0">
                <a:solidFill>
                  <a:srgbClr val="000000"/>
                </a:solidFill>
                <a:latin typeface="Poppins Light"/>
                <a:ea typeface="Poppins Light"/>
                <a:cs typeface="Poppins Light"/>
                <a:sym typeface="Poppins Light"/>
              </a:rPr>
              <a:t>Automatic interface for accounting administrators</a:t>
            </a:r>
          </a:p>
          <a:p>
            <a:pPr algn="just">
              <a:lnSpc>
                <a:spcPts val="3359"/>
              </a:lnSpc>
            </a:pPr>
            <a:endParaRPr lang="en-US" sz="2399" dirty="0">
              <a:solidFill>
                <a:srgbClr val="000000"/>
              </a:solidFill>
              <a:latin typeface="Poppins Light"/>
              <a:ea typeface="Poppins Light"/>
              <a:cs typeface="Poppins Light"/>
              <a:sym typeface="Poppins Light"/>
            </a:endParaRPr>
          </a:p>
          <a:p>
            <a:pPr marL="518158" lvl="1" indent="-259079">
              <a:lnSpc>
                <a:spcPts val="3359"/>
              </a:lnSpc>
              <a:buFont typeface="Arial"/>
              <a:buChar char="•"/>
            </a:pPr>
            <a:r>
              <a:rPr lang="en-US" sz="2399" dirty="0">
                <a:solidFill>
                  <a:srgbClr val="000000"/>
                </a:solidFill>
                <a:latin typeface="Poppins Light"/>
                <a:ea typeface="Poppins Light"/>
                <a:cs typeface="Poppins Light"/>
                <a:sym typeface="Poppins Light"/>
              </a:rPr>
              <a:t>Tablet based order taking App is also integrated with this module</a:t>
            </a:r>
          </a:p>
          <a:p>
            <a:pPr algn="just">
              <a:lnSpc>
                <a:spcPts val="3359"/>
              </a:lnSpc>
            </a:pPr>
            <a:endParaRPr lang="en-US" sz="2399" dirty="0">
              <a:solidFill>
                <a:srgbClr val="000000"/>
              </a:solidFill>
              <a:latin typeface="Poppins Light"/>
              <a:ea typeface="Poppins Light"/>
              <a:cs typeface="Poppins Light"/>
              <a:sym typeface="Poppins Light"/>
            </a:endParaRPr>
          </a:p>
        </p:txBody>
      </p:sp>
      <p:sp>
        <p:nvSpPr>
          <p:cNvPr id="8" name="Freeform 8"/>
          <p:cNvSpPr/>
          <p:nvPr/>
        </p:nvSpPr>
        <p:spPr>
          <a:xfrm>
            <a:off x="1424940" y="3634740"/>
            <a:ext cx="3013710" cy="3013710"/>
          </a:xfrm>
          <a:custGeom>
            <a:avLst/>
            <a:gdLst/>
            <a:ahLst/>
            <a:cxnLst/>
            <a:rect l="l" t="t" r="r" b="b"/>
            <a:pathLst>
              <a:path w="3013710" h="3013710">
                <a:moveTo>
                  <a:pt x="0" y="0"/>
                </a:moveTo>
                <a:lnTo>
                  <a:pt x="3013710" y="0"/>
                </a:lnTo>
                <a:lnTo>
                  <a:pt x="3013710" y="3013710"/>
                </a:lnTo>
                <a:lnTo>
                  <a:pt x="0" y="3013710"/>
                </a:lnTo>
                <a:lnTo>
                  <a:pt x="0" y="0"/>
                </a:lnTo>
                <a:close/>
              </a:path>
            </a:pathLst>
          </a:custGeom>
          <a:blipFill>
            <a:blip r:embed="rId4"/>
            <a:stretch>
              <a:fillRect/>
            </a:stretch>
          </a:blipFill>
        </p:spPr>
        <p:txBody>
          <a:bodyPr/>
          <a:lstStyle/>
          <a:p>
            <a:endParaRPr lang="en-NL"/>
          </a:p>
        </p:txBody>
      </p:sp>
      <p:sp>
        <p:nvSpPr>
          <p:cNvPr id="9" name="TextBox 9"/>
          <p:cNvSpPr txBox="1"/>
          <p:nvPr/>
        </p:nvSpPr>
        <p:spPr>
          <a:xfrm>
            <a:off x="6066546" y="1987083"/>
            <a:ext cx="8115300" cy="509905"/>
          </a:xfrm>
          <a:prstGeom prst="rect">
            <a:avLst/>
          </a:prstGeom>
        </p:spPr>
        <p:txBody>
          <a:bodyPr lIns="0" tIns="0" rIns="0" bIns="0" rtlCol="0" anchor="t">
            <a:spAutoFit/>
          </a:bodyPr>
          <a:lstStyle/>
          <a:p>
            <a:pPr algn="just">
              <a:lnSpc>
                <a:spcPts val="3919"/>
              </a:lnSpc>
              <a:spcBef>
                <a:spcPct val="0"/>
              </a:spcBef>
            </a:pPr>
            <a:r>
              <a:rPr lang="en-US" sz="2799">
                <a:solidFill>
                  <a:srgbClr val="61B852"/>
                </a:solidFill>
                <a:latin typeface="Poppins Bold"/>
                <a:ea typeface="Poppins Bold"/>
                <a:cs typeface="Poppins Bold"/>
                <a:sym typeface="Poppins Bold"/>
              </a:rPr>
              <a:t>Food and Beverages with Bar module</a:t>
            </a:r>
          </a:p>
        </p:txBody>
      </p:sp>
      <p:grpSp>
        <p:nvGrpSpPr>
          <p:cNvPr id="10" name="Group 9">
            <a:extLst>
              <a:ext uri="{FF2B5EF4-FFF2-40B4-BE49-F238E27FC236}">
                <a16:creationId xmlns:a16="http://schemas.microsoft.com/office/drawing/2014/main" id="{427770A9-1E34-7A1C-A32C-1FFC53FD5D07}"/>
              </a:ext>
            </a:extLst>
          </p:cNvPr>
          <p:cNvGrpSpPr/>
          <p:nvPr/>
        </p:nvGrpSpPr>
        <p:grpSpPr>
          <a:xfrm>
            <a:off x="0" y="9982077"/>
            <a:ext cx="18316575" cy="148628"/>
            <a:chOff x="0" y="9924021"/>
            <a:chExt cx="18316575" cy="148628"/>
          </a:xfrm>
        </p:grpSpPr>
        <p:sp>
          <p:nvSpPr>
            <p:cNvPr id="11" name="Rectangle 10">
              <a:extLst>
                <a:ext uri="{FF2B5EF4-FFF2-40B4-BE49-F238E27FC236}">
                  <a16:creationId xmlns:a16="http://schemas.microsoft.com/office/drawing/2014/main" id="{0FB7F0EC-5FF1-0EA3-CB7B-D8BADEC78F70}"/>
                </a:ext>
              </a:extLst>
            </p:cNvPr>
            <p:cNvSpPr/>
            <p:nvPr/>
          </p:nvSpPr>
          <p:spPr>
            <a:xfrm>
              <a:off x="0" y="9924021"/>
              <a:ext cx="6105525" cy="148108"/>
            </a:xfrm>
            <a:prstGeom prst="rect">
              <a:avLst/>
            </a:prstGeom>
            <a:solidFill>
              <a:srgbClr val="20ADE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Rectangle 11">
              <a:extLst>
                <a:ext uri="{FF2B5EF4-FFF2-40B4-BE49-F238E27FC236}">
                  <a16:creationId xmlns:a16="http://schemas.microsoft.com/office/drawing/2014/main" id="{C963B107-EC2D-60FD-567D-F9AEFDD7C4C6}"/>
                </a:ext>
              </a:extLst>
            </p:cNvPr>
            <p:cNvSpPr/>
            <p:nvPr/>
          </p:nvSpPr>
          <p:spPr>
            <a:xfrm>
              <a:off x="6105525" y="9924166"/>
              <a:ext cx="6105525" cy="148108"/>
            </a:xfrm>
            <a:prstGeom prst="rect">
              <a:avLst/>
            </a:prstGeom>
            <a:solidFill>
              <a:srgbClr val="61B85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3" name="Rectangle 12">
              <a:extLst>
                <a:ext uri="{FF2B5EF4-FFF2-40B4-BE49-F238E27FC236}">
                  <a16:creationId xmlns:a16="http://schemas.microsoft.com/office/drawing/2014/main" id="{F3280EBA-D170-F6F1-0390-7D62A5E623BB}"/>
                </a:ext>
              </a:extLst>
            </p:cNvPr>
            <p:cNvSpPr/>
            <p:nvPr/>
          </p:nvSpPr>
          <p:spPr>
            <a:xfrm>
              <a:off x="12211050" y="9924541"/>
              <a:ext cx="6105525" cy="148108"/>
            </a:xfrm>
            <a:prstGeom prst="rect">
              <a:avLst/>
            </a:prstGeom>
            <a:solidFill>
              <a:srgbClr val="FFDE5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424585" cy="2072808"/>
          </a:xfrm>
          <a:custGeom>
            <a:avLst/>
            <a:gdLst/>
            <a:ahLst/>
            <a:cxnLst/>
            <a:rect l="l" t="t" r="r" b="b"/>
            <a:pathLst>
              <a:path w="1424585" h="2072808">
                <a:moveTo>
                  <a:pt x="0" y="0"/>
                </a:moveTo>
                <a:lnTo>
                  <a:pt x="1424585" y="0"/>
                </a:lnTo>
                <a:lnTo>
                  <a:pt x="1424585" y="2072808"/>
                </a:lnTo>
                <a:lnTo>
                  <a:pt x="0" y="2072808"/>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NL"/>
          </a:p>
        </p:txBody>
      </p:sp>
      <p:grpSp>
        <p:nvGrpSpPr>
          <p:cNvPr id="3" name="Group 3"/>
          <p:cNvGrpSpPr/>
          <p:nvPr/>
        </p:nvGrpSpPr>
        <p:grpSpPr>
          <a:xfrm>
            <a:off x="356040" y="9526251"/>
            <a:ext cx="356252" cy="347296"/>
            <a:chOff x="0" y="0"/>
            <a:chExt cx="759623" cy="740527"/>
          </a:xfrm>
        </p:grpSpPr>
        <p:sp>
          <p:nvSpPr>
            <p:cNvPr id="4" name="Freeform 4"/>
            <p:cNvSpPr/>
            <p:nvPr/>
          </p:nvSpPr>
          <p:spPr>
            <a:xfrm>
              <a:off x="0" y="0"/>
              <a:ext cx="759623" cy="740527"/>
            </a:xfrm>
            <a:custGeom>
              <a:avLst/>
              <a:gdLst/>
              <a:ahLst/>
              <a:cxnLst/>
              <a:rect l="l" t="t" r="r" b="b"/>
              <a:pathLst>
                <a:path w="759623" h="740527">
                  <a:moveTo>
                    <a:pt x="379812" y="0"/>
                  </a:moveTo>
                  <a:cubicBezTo>
                    <a:pt x="170047" y="0"/>
                    <a:pt x="0" y="165773"/>
                    <a:pt x="0" y="370263"/>
                  </a:cubicBezTo>
                  <a:cubicBezTo>
                    <a:pt x="0" y="574754"/>
                    <a:pt x="170047" y="740527"/>
                    <a:pt x="379812" y="740527"/>
                  </a:cubicBezTo>
                  <a:cubicBezTo>
                    <a:pt x="589576" y="740527"/>
                    <a:pt x="759623" y="574754"/>
                    <a:pt x="759623" y="370263"/>
                  </a:cubicBezTo>
                  <a:cubicBezTo>
                    <a:pt x="759623" y="165773"/>
                    <a:pt x="589576" y="0"/>
                    <a:pt x="379812" y="0"/>
                  </a:cubicBezTo>
                  <a:close/>
                </a:path>
              </a:pathLst>
            </a:custGeom>
            <a:solidFill>
              <a:srgbClr val="FFC732"/>
            </a:solidFill>
          </p:spPr>
          <p:txBody>
            <a:bodyPr/>
            <a:lstStyle/>
            <a:p>
              <a:endParaRPr lang="en-NL"/>
            </a:p>
          </p:txBody>
        </p:sp>
        <p:sp>
          <p:nvSpPr>
            <p:cNvPr id="5" name="TextBox 5"/>
            <p:cNvSpPr txBox="1"/>
            <p:nvPr/>
          </p:nvSpPr>
          <p:spPr>
            <a:xfrm>
              <a:off x="71215" y="12274"/>
              <a:ext cx="617194" cy="658828"/>
            </a:xfrm>
            <a:prstGeom prst="rect">
              <a:avLst/>
            </a:prstGeom>
          </p:spPr>
          <p:txBody>
            <a:bodyPr lIns="50800" tIns="50800" rIns="50800" bIns="50800" rtlCol="0" anchor="ctr"/>
            <a:lstStyle/>
            <a:p>
              <a:pPr algn="ctr">
                <a:lnSpc>
                  <a:spcPts val="2659"/>
                </a:lnSpc>
              </a:pPr>
              <a:endParaRPr/>
            </a:p>
          </p:txBody>
        </p:sp>
      </p:grpSp>
      <p:sp>
        <p:nvSpPr>
          <p:cNvPr id="6" name="Freeform 6"/>
          <p:cNvSpPr/>
          <p:nvPr/>
        </p:nvSpPr>
        <p:spPr>
          <a:xfrm>
            <a:off x="15894741" y="8395595"/>
            <a:ext cx="2432073" cy="1891405"/>
          </a:xfrm>
          <a:custGeom>
            <a:avLst/>
            <a:gdLst/>
            <a:ahLst/>
            <a:cxnLst/>
            <a:rect l="l" t="t" r="r" b="b"/>
            <a:pathLst>
              <a:path w="2432073" h="1891405">
                <a:moveTo>
                  <a:pt x="0" y="0"/>
                </a:moveTo>
                <a:lnTo>
                  <a:pt x="2432073" y="0"/>
                </a:lnTo>
                <a:lnTo>
                  <a:pt x="2432073" y="1891405"/>
                </a:lnTo>
                <a:lnTo>
                  <a:pt x="0" y="1891405"/>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NL"/>
          </a:p>
        </p:txBody>
      </p:sp>
      <p:sp>
        <p:nvSpPr>
          <p:cNvPr id="8" name="TextBox 8"/>
          <p:cNvSpPr txBox="1"/>
          <p:nvPr/>
        </p:nvSpPr>
        <p:spPr>
          <a:xfrm>
            <a:off x="1439061" y="2874596"/>
            <a:ext cx="11939532" cy="436017"/>
          </a:xfrm>
          <a:prstGeom prst="rect">
            <a:avLst/>
          </a:prstGeom>
        </p:spPr>
        <p:txBody>
          <a:bodyPr wrap="square" lIns="0" tIns="0" rIns="0" bIns="0" rtlCol="0" anchor="t">
            <a:spAutoFit/>
          </a:bodyPr>
          <a:lstStyle/>
          <a:p>
            <a:pPr algn="just">
              <a:lnSpc>
                <a:spcPts val="3359"/>
              </a:lnSpc>
              <a:spcBef>
                <a:spcPct val="0"/>
              </a:spcBef>
            </a:pPr>
            <a:r>
              <a:rPr lang="en-US" sz="2399">
                <a:solidFill>
                  <a:srgbClr val="000000"/>
                </a:solidFill>
                <a:latin typeface="Poppins Bold"/>
                <a:ea typeface="Poppins Bold"/>
                <a:cs typeface="Poppins Bold"/>
                <a:sym typeface="Poppins Bold"/>
              </a:rPr>
              <a:t>Restaurant billing POS</a:t>
            </a:r>
          </a:p>
        </p:txBody>
      </p:sp>
      <p:sp>
        <p:nvSpPr>
          <p:cNvPr id="7" name="TextBox 8">
            <a:extLst>
              <a:ext uri="{FF2B5EF4-FFF2-40B4-BE49-F238E27FC236}">
                <a16:creationId xmlns:a16="http://schemas.microsoft.com/office/drawing/2014/main" id="{A569C465-6A97-9A1B-375E-7FDBD07BEE47}"/>
              </a:ext>
            </a:extLst>
          </p:cNvPr>
          <p:cNvSpPr txBox="1"/>
          <p:nvPr/>
        </p:nvSpPr>
        <p:spPr>
          <a:xfrm>
            <a:off x="9751820" y="2874596"/>
            <a:ext cx="11939532" cy="436017"/>
          </a:xfrm>
          <a:prstGeom prst="rect">
            <a:avLst/>
          </a:prstGeom>
        </p:spPr>
        <p:txBody>
          <a:bodyPr wrap="square" lIns="0" tIns="0" rIns="0" bIns="0" rtlCol="0" anchor="t">
            <a:spAutoFit/>
          </a:bodyPr>
          <a:lstStyle/>
          <a:p>
            <a:pPr algn="just">
              <a:lnSpc>
                <a:spcPts val="3359"/>
              </a:lnSpc>
              <a:spcBef>
                <a:spcPct val="0"/>
              </a:spcBef>
            </a:pPr>
            <a:r>
              <a:rPr lang="en-US" sz="2350">
                <a:solidFill>
                  <a:srgbClr val="000000"/>
                </a:solidFill>
                <a:latin typeface="Poppins Bold"/>
                <a:ea typeface="Poppins Bold"/>
                <a:cs typeface="Poppins Bold"/>
                <a:sym typeface="Poppins Bold"/>
              </a:rPr>
              <a:t>Order on TABLET</a:t>
            </a:r>
            <a:endParaRPr lang="en-US" sz="2399">
              <a:solidFill>
                <a:srgbClr val="000000"/>
              </a:solidFill>
              <a:latin typeface="Poppins Bold"/>
              <a:ea typeface="Poppins Bold"/>
              <a:cs typeface="Poppins Bold"/>
              <a:sym typeface="Poppins Bold"/>
            </a:endParaRPr>
          </a:p>
        </p:txBody>
      </p:sp>
      <p:sp>
        <p:nvSpPr>
          <p:cNvPr id="15" name="Freeform 9">
            <a:extLst>
              <a:ext uri="{FF2B5EF4-FFF2-40B4-BE49-F238E27FC236}">
                <a16:creationId xmlns:a16="http://schemas.microsoft.com/office/drawing/2014/main" id="{EB6BA3A7-2CA0-594C-6263-FCF01AA3DCB1}"/>
              </a:ext>
            </a:extLst>
          </p:cNvPr>
          <p:cNvSpPr/>
          <p:nvPr/>
        </p:nvSpPr>
        <p:spPr>
          <a:xfrm>
            <a:off x="16091575" y="8203059"/>
            <a:ext cx="1021976" cy="1021976"/>
          </a:xfrm>
          <a:custGeom>
            <a:avLst/>
            <a:gdLst/>
            <a:ahLst/>
            <a:cxnLst/>
            <a:rect l="l" t="t" r="r" b="b"/>
            <a:pathLst>
              <a:path w="2331432" h="2331432">
                <a:moveTo>
                  <a:pt x="0" y="0"/>
                </a:moveTo>
                <a:lnTo>
                  <a:pt x="2331432" y="0"/>
                </a:lnTo>
                <a:lnTo>
                  <a:pt x="2331432" y="2331432"/>
                </a:lnTo>
                <a:lnTo>
                  <a:pt x="0" y="2331432"/>
                </a:lnTo>
                <a:lnTo>
                  <a:pt x="0" y="0"/>
                </a:lnTo>
                <a:close/>
              </a:path>
            </a:pathLst>
          </a:custGeom>
          <a:blipFill>
            <a:blip r:embed="rId8"/>
            <a:stretch>
              <a:fillRect/>
            </a:stretch>
          </a:blipFill>
        </p:spPr>
        <p:txBody>
          <a:bodyPr/>
          <a:lstStyle/>
          <a:p>
            <a:endParaRPr lang="en-NL"/>
          </a:p>
        </p:txBody>
      </p:sp>
      <p:sp>
        <p:nvSpPr>
          <p:cNvPr id="12" name="TextBox 9">
            <a:extLst>
              <a:ext uri="{FF2B5EF4-FFF2-40B4-BE49-F238E27FC236}">
                <a16:creationId xmlns:a16="http://schemas.microsoft.com/office/drawing/2014/main" id="{CECD44F2-3B54-5250-442A-766F50BB61CD}"/>
              </a:ext>
            </a:extLst>
          </p:cNvPr>
          <p:cNvSpPr txBox="1"/>
          <p:nvPr/>
        </p:nvSpPr>
        <p:spPr>
          <a:xfrm>
            <a:off x="1400601" y="2065371"/>
            <a:ext cx="8115300" cy="500137"/>
          </a:xfrm>
          <a:prstGeom prst="rect">
            <a:avLst/>
          </a:prstGeom>
        </p:spPr>
        <p:txBody>
          <a:bodyPr lIns="0" tIns="0" rIns="0" bIns="0" rtlCol="0" anchor="t">
            <a:spAutoFit/>
          </a:bodyPr>
          <a:lstStyle/>
          <a:p>
            <a:pPr algn="just">
              <a:lnSpc>
                <a:spcPts val="3919"/>
              </a:lnSpc>
              <a:spcBef>
                <a:spcPct val="0"/>
              </a:spcBef>
            </a:pPr>
            <a:r>
              <a:rPr lang="en-US" sz="2799">
                <a:solidFill>
                  <a:srgbClr val="61B852"/>
                </a:solidFill>
                <a:latin typeface="Poppins Bold"/>
                <a:ea typeface="Poppins Bold"/>
                <a:cs typeface="Poppins Bold"/>
                <a:sym typeface="Poppins Bold"/>
              </a:rPr>
              <a:t>Food and Beverages with Bar module</a:t>
            </a:r>
          </a:p>
        </p:txBody>
      </p:sp>
      <p:pic>
        <p:nvPicPr>
          <p:cNvPr id="10" name="2_Resturant_Bill">
            <a:hlinkClick r:id="" action="ppaction://media"/>
            <a:extLst>
              <a:ext uri="{FF2B5EF4-FFF2-40B4-BE49-F238E27FC236}">
                <a16:creationId xmlns:a16="http://schemas.microsoft.com/office/drawing/2014/main" id="{17C65258-8974-8672-E539-FD6D3872FFFE}"/>
              </a:ext>
            </a:extLst>
          </p:cNvPr>
          <p:cNvPicPr>
            <a:picLocks noChangeAspect="1"/>
          </p:cNvPicPr>
          <p:nvPr>
            <a:videoFile r:link="rId2"/>
            <p:extLst>
              <p:ext uri="{DAA4B4D4-6D71-4841-9C94-3DE7FCFB9230}">
                <p14:media xmlns:p14="http://schemas.microsoft.com/office/powerpoint/2010/main" r:embed="rId1"/>
              </p:ext>
            </p:extLst>
          </p:nvPr>
        </p:nvPicPr>
        <p:blipFill>
          <a:blip r:embed="rId9"/>
          <a:stretch>
            <a:fillRect/>
          </a:stretch>
        </p:blipFill>
        <p:spPr>
          <a:xfrm>
            <a:off x="1439061" y="4149646"/>
            <a:ext cx="4633522" cy="3375972"/>
          </a:xfrm>
          <a:prstGeom prst="rect">
            <a:avLst/>
          </a:prstGeom>
        </p:spPr>
      </p:pic>
      <p:pic>
        <p:nvPicPr>
          <p:cNvPr id="13" name="1_RESTAURANT TAB ENTRY">
            <a:hlinkClick r:id="" action="ppaction://media"/>
            <a:extLst>
              <a:ext uri="{FF2B5EF4-FFF2-40B4-BE49-F238E27FC236}">
                <a16:creationId xmlns:a16="http://schemas.microsoft.com/office/drawing/2014/main" id="{97DDC97D-9827-A7E6-C5AE-0496A9C10737}"/>
              </a:ext>
            </a:extLst>
          </p:cNvPr>
          <p:cNvPicPr>
            <a:picLocks noChangeAspect="1"/>
          </p:cNvPicPr>
          <p:nvPr>
            <a:videoFile r:link="rId4"/>
            <p:extLst>
              <p:ext uri="{DAA4B4D4-6D71-4841-9C94-3DE7FCFB9230}">
                <p14:media xmlns:p14="http://schemas.microsoft.com/office/powerpoint/2010/main" r:embed="rId3"/>
              </p:ext>
            </p:extLst>
          </p:nvPr>
        </p:nvPicPr>
        <p:blipFill>
          <a:blip r:embed="rId10"/>
          <a:stretch>
            <a:fillRect/>
          </a:stretch>
        </p:blipFill>
        <p:spPr>
          <a:xfrm>
            <a:off x="9751820" y="4165118"/>
            <a:ext cx="6001728" cy="3375972"/>
          </a:xfrm>
          <a:prstGeom prst="rect">
            <a:avLst/>
          </a:prstGeom>
        </p:spPr>
      </p:pic>
      <p:grpSp>
        <p:nvGrpSpPr>
          <p:cNvPr id="9" name="Group 8">
            <a:extLst>
              <a:ext uri="{FF2B5EF4-FFF2-40B4-BE49-F238E27FC236}">
                <a16:creationId xmlns:a16="http://schemas.microsoft.com/office/drawing/2014/main" id="{37D93BA5-5837-FE2C-6B9D-666CE57511D5}"/>
              </a:ext>
            </a:extLst>
          </p:cNvPr>
          <p:cNvGrpSpPr/>
          <p:nvPr/>
        </p:nvGrpSpPr>
        <p:grpSpPr>
          <a:xfrm>
            <a:off x="0" y="9982077"/>
            <a:ext cx="18316575" cy="148628"/>
            <a:chOff x="0" y="9924021"/>
            <a:chExt cx="18316575" cy="148628"/>
          </a:xfrm>
        </p:grpSpPr>
        <p:sp>
          <p:nvSpPr>
            <p:cNvPr id="11" name="Rectangle 10">
              <a:extLst>
                <a:ext uri="{FF2B5EF4-FFF2-40B4-BE49-F238E27FC236}">
                  <a16:creationId xmlns:a16="http://schemas.microsoft.com/office/drawing/2014/main" id="{90165171-8885-1C0A-6FEB-8A51A53ADF81}"/>
                </a:ext>
              </a:extLst>
            </p:cNvPr>
            <p:cNvSpPr/>
            <p:nvPr/>
          </p:nvSpPr>
          <p:spPr>
            <a:xfrm>
              <a:off x="0" y="9924021"/>
              <a:ext cx="6105525" cy="148108"/>
            </a:xfrm>
            <a:prstGeom prst="rect">
              <a:avLst/>
            </a:prstGeom>
            <a:solidFill>
              <a:srgbClr val="20ADE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4" name="Rectangle 13">
              <a:extLst>
                <a:ext uri="{FF2B5EF4-FFF2-40B4-BE49-F238E27FC236}">
                  <a16:creationId xmlns:a16="http://schemas.microsoft.com/office/drawing/2014/main" id="{049C6E1F-38C8-5AF9-A1B6-57126A177110}"/>
                </a:ext>
              </a:extLst>
            </p:cNvPr>
            <p:cNvSpPr/>
            <p:nvPr/>
          </p:nvSpPr>
          <p:spPr>
            <a:xfrm>
              <a:off x="6105525" y="9924166"/>
              <a:ext cx="6105525" cy="148108"/>
            </a:xfrm>
            <a:prstGeom prst="rect">
              <a:avLst/>
            </a:prstGeom>
            <a:solidFill>
              <a:srgbClr val="61B85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6" name="Rectangle 15">
              <a:extLst>
                <a:ext uri="{FF2B5EF4-FFF2-40B4-BE49-F238E27FC236}">
                  <a16:creationId xmlns:a16="http://schemas.microsoft.com/office/drawing/2014/main" id="{324254C1-3994-DAE8-D217-9F3753240D1B}"/>
                </a:ext>
              </a:extLst>
            </p:cNvPr>
            <p:cNvSpPr/>
            <p:nvPr/>
          </p:nvSpPr>
          <p:spPr>
            <a:xfrm>
              <a:off x="12211050" y="9924541"/>
              <a:ext cx="6105525" cy="148108"/>
            </a:xfrm>
            <a:prstGeom prst="rect">
              <a:avLst/>
            </a:prstGeom>
            <a:solidFill>
              <a:srgbClr val="FFDE5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spTree>
    <p:extLst>
      <p:ext uri="{BB962C8B-B14F-4D97-AF65-F5344CB8AC3E}">
        <p14:creationId xmlns:p14="http://schemas.microsoft.com/office/powerpoint/2010/main" val="1628582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2074" fill="hold"/>
                                        <p:tgtEl>
                                          <p:spTgt spid="10"/>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72028"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10"/>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10"/>
                                        </p:tgtEl>
                                      </p:cBhvr>
                                    </p:cmd>
                                  </p:childTnLst>
                                </p:cTn>
                              </p:par>
                            </p:childTnLst>
                          </p:cTn>
                        </p:par>
                      </p:childTnLst>
                    </p:cTn>
                  </p:par>
                </p:childTnLst>
              </p:cTn>
              <p:nextCondLst>
                <p:cond evt="onClick" delay="0">
                  <p:tgtEl>
                    <p:spTgt spid="10"/>
                  </p:tgtEl>
                </p:cond>
              </p:nextCondLst>
            </p:seq>
            <p:video>
              <p:cMediaNode vol="80000">
                <p:cTn id="16" fill="hold" display="0">
                  <p:stCondLst>
                    <p:cond delay="indefinite"/>
                  </p:stCondLst>
                </p:cTn>
                <p:tgtEl>
                  <p:spTgt spid="10"/>
                </p:tgtEl>
              </p:cMediaNode>
            </p:video>
            <p:seq concurrent="1" nextAc="seek">
              <p:cTn id="17" restart="whenNotActive" fill="hold" evtFilter="cancelBubble" nodeType="interactiveSeq">
                <p:stCondLst>
                  <p:cond evt="onClick" delay="0">
                    <p:tgtEl>
                      <p:spTgt spid="13"/>
                    </p:tgtEl>
                  </p:cond>
                </p:stCondLst>
                <p:endSync evt="end" delay="0">
                  <p:rtn val="all"/>
                </p:endSync>
                <p:childTnLst>
                  <p:par>
                    <p:cTn id="18" fill="hold">
                      <p:stCondLst>
                        <p:cond delay="0"/>
                      </p:stCondLst>
                      <p:childTnLst>
                        <p:par>
                          <p:cTn id="19" fill="hold">
                            <p:stCondLst>
                              <p:cond delay="0"/>
                            </p:stCondLst>
                            <p:childTnLst>
                              <p:par>
                                <p:cTn id="20" presetID="2" presetClass="mediacall" presetSubtype="0" fill="hold" nodeType="clickEffect">
                                  <p:stCondLst>
                                    <p:cond delay="0"/>
                                  </p:stCondLst>
                                  <p:childTnLst>
                                    <p:cmd type="call" cmd="togglePause">
                                      <p:cBhvr>
                                        <p:cTn id="21" dur="1" fill="hold"/>
                                        <p:tgtEl>
                                          <p:spTgt spid="13"/>
                                        </p:tgtEl>
                                      </p:cBhvr>
                                    </p:cmd>
                                  </p:childTnLst>
                                </p:cTn>
                              </p:par>
                            </p:childTnLst>
                          </p:cTn>
                        </p:par>
                      </p:childTnLst>
                    </p:cTn>
                  </p:par>
                </p:childTnLst>
              </p:cTn>
              <p:nextCondLst>
                <p:cond evt="onClick" delay="0">
                  <p:tgtEl>
                    <p:spTgt spid="13"/>
                  </p:tgtEl>
                </p:cond>
              </p:nextCondLst>
            </p:seq>
            <p:video>
              <p:cMediaNode vol="80000">
                <p:cTn id="22" fill="hold" display="0">
                  <p:stCondLst>
                    <p:cond delay="indefinite"/>
                  </p:stCondLst>
                </p:cTn>
                <p:tgtEl>
                  <p:spTgt spid="13"/>
                </p:tgtEl>
              </p:cMediaNode>
            </p:vide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424585" cy="2072808"/>
          </a:xfrm>
          <a:custGeom>
            <a:avLst/>
            <a:gdLst/>
            <a:ahLst/>
            <a:cxnLst/>
            <a:rect l="l" t="t" r="r" b="b"/>
            <a:pathLst>
              <a:path w="1424585" h="2072808">
                <a:moveTo>
                  <a:pt x="0" y="0"/>
                </a:moveTo>
                <a:lnTo>
                  <a:pt x="1424585" y="0"/>
                </a:lnTo>
                <a:lnTo>
                  <a:pt x="1424585" y="2072808"/>
                </a:lnTo>
                <a:lnTo>
                  <a:pt x="0" y="207280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NL"/>
          </a:p>
        </p:txBody>
      </p:sp>
      <p:grpSp>
        <p:nvGrpSpPr>
          <p:cNvPr id="3" name="Group 3"/>
          <p:cNvGrpSpPr/>
          <p:nvPr/>
        </p:nvGrpSpPr>
        <p:grpSpPr>
          <a:xfrm>
            <a:off x="356040" y="9526251"/>
            <a:ext cx="356252" cy="347296"/>
            <a:chOff x="0" y="0"/>
            <a:chExt cx="759623" cy="740527"/>
          </a:xfrm>
        </p:grpSpPr>
        <p:sp>
          <p:nvSpPr>
            <p:cNvPr id="4" name="Freeform 4"/>
            <p:cNvSpPr/>
            <p:nvPr/>
          </p:nvSpPr>
          <p:spPr>
            <a:xfrm>
              <a:off x="0" y="0"/>
              <a:ext cx="759623" cy="740527"/>
            </a:xfrm>
            <a:custGeom>
              <a:avLst/>
              <a:gdLst/>
              <a:ahLst/>
              <a:cxnLst/>
              <a:rect l="l" t="t" r="r" b="b"/>
              <a:pathLst>
                <a:path w="759623" h="740527">
                  <a:moveTo>
                    <a:pt x="379812" y="0"/>
                  </a:moveTo>
                  <a:cubicBezTo>
                    <a:pt x="170047" y="0"/>
                    <a:pt x="0" y="165773"/>
                    <a:pt x="0" y="370263"/>
                  </a:cubicBezTo>
                  <a:cubicBezTo>
                    <a:pt x="0" y="574754"/>
                    <a:pt x="170047" y="740527"/>
                    <a:pt x="379812" y="740527"/>
                  </a:cubicBezTo>
                  <a:cubicBezTo>
                    <a:pt x="589576" y="740527"/>
                    <a:pt x="759623" y="574754"/>
                    <a:pt x="759623" y="370263"/>
                  </a:cubicBezTo>
                  <a:cubicBezTo>
                    <a:pt x="759623" y="165773"/>
                    <a:pt x="589576" y="0"/>
                    <a:pt x="379812" y="0"/>
                  </a:cubicBezTo>
                  <a:close/>
                </a:path>
              </a:pathLst>
            </a:custGeom>
            <a:solidFill>
              <a:srgbClr val="FFC732"/>
            </a:solidFill>
          </p:spPr>
          <p:txBody>
            <a:bodyPr/>
            <a:lstStyle/>
            <a:p>
              <a:endParaRPr lang="en-NL"/>
            </a:p>
          </p:txBody>
        </p:sp>
        <p:sp>
          <p:nvSpPr>
            <p:cNvPr id="5" name="TextBox 5"/>
            <p:cNvSpPr txBox="1"/>
            <p:nvPr/>
          </p:nvSpPr>
          <p:spPr>
            <a:xfrm>
              <a:off x="71215" y="12274"/>
              <a:ext cx="617194" cy="658828"/>
            </a:xfrm>
            <a:prstGeom prst="rect">
              <a:avLst/>
            </a:prstGeom>
          </p:spPr>
          <p:txBody>
            <a:bodyPr lIns="50800" tIns="50800" rIns="50800" bIns="50800" rtlCol="0" anchor="ctr"/>
            <a:lstStyle/>
            <a:p>
              <a:pPr algn="ctr">
                <a:lnSpc>
                  <a:spcPts val="2659"/>
                </a:lnSpc>
              </a:pPr>
              <a:endParaRPr/>
            </a:p>
          </p:txBody>
        </p:sp>
      </p:grpSp>
      <p:sp>
        <p:nvSpPr>
          <p:cNvPr id="6" name="Freeform 6"/>
          <p:cNvSpPr/>
          <p:nvPr/>
        </p:nvSpPr>
        <p:spPr>
          <a:xfrm>
            <a:off x="15894741" y="8395595"/>
            <a:ext cx="2432073" cy="1891405"/>
          </a:xfrm>
          <a:custGeom>
            <a:avLst/>
            <a:gdLst/>
            <a:ahLst/>
            <a:cxnLst/>
            <a:rect l="l" t="t" r="r" b="b"/>
            <a:pathLst>
              <a:path w="2432073" h="1891405">
                <a:moveTo>
                  <a:pt x="0" y="0"/>
                </a:moveTo>
                <a:lnTo>
                  <a:pt x="2432073" y="0"/>
                </a:lnTo>
                <a:lnTo>
                  <a:pt x="2432073" y="1891405"/>
                </a:lnTo>
                <a:lnTo>
                  <a:pt x="0" y="189140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NL"/>
          </a:p>
        </p:txBody>
      </p:sp>
      <p:sp>
        <p:nvSpPr>
          <p:cNvPr id="7" name="Freeform 7"/>
          <p:cNvSpPr/>
          <p:nvPr/>
        </p:nvSpPr>
        <p:spPr>
          <a:xfrm>
            <a:off x="1292320" y="1853565"/>
            <a:ext cx="3013710" cy="3013710"/>
          </a:xfrm>
          <a:custGeom>
            <a:avLst/>
            <a:gdLst/>
            <a:ahLst/>
            <a:cxnLst/>
            <a:rect l="l" t="t" r="r" b="b"/>
            <a:pathLst>
              <a:path w="3013710" h="3013710">
                <a:moveTo>
                  <a:pt x="0" y="0"/>
                </a:moveTo>
                <a:lnTo>
                  <a:pt x="3013710" y="0"/>
                </a:lnTo>
                <a:lnTo>
                  <a:pt x="3013710" y="3013710"/>
                </a:lnTo>
                <a:lnTo>
                  <a:pt x="0" y="3013710"/>
                </a:lnTo>
                <a:lnTo>
                  <a:pt x="0" y="0"/>
                </a:lnTo>
                <a:close/>
              </a:path>
            </a:pathLst>
          </a:custGeom>
          <a:blipFill>
            <a:blip r:embed="rId4"/>
            <a:stretch>
              <a:fillRect/>
            </a:stretch>
          </a:blipFill>
        </p:spPr>
        <p:txBody>
          <a:bodyPr/>
          <a:lstStyle/>
          <a:p>
            <a:endParaRPr lang="en-NL"/>
          </a:p>
        </p:txBody>
      </p:sp>
      <p:sp>
        <p:nvSpPr>
          <p:cNvPr id="8" name="TextBox 8"/>
          <p:cNvSpPr txBox="1"/>
          <p:nvPr/>
        </p:nvSpPr>
        <p:spPr>
          <a:xfrm>
            <a:off x="5933926" y="2975665"/>
            <a:ext cx="10868880" cy="1721177"/>
          </a:xfrm>
          <a:prstGeom prst="rect">
            <a:avLst/>
          </a:prstGeom>
        </p:spPr>
        <p:txBody>
          <a:bodyPr lIns="0" tIns="0" rIns="0" bIns="0" rtlCol="0" anchor="t">
            <a:spAutoFit/>
          </a:bodyPr>
          <a:lstStyle/>
          <a:p>
            <a:pPr>
              <a:lnSpc>
                <a:spcPts val="3359"/>
              </a:lnSpc>
              <a:spcBef>
                <a:spcPct val="0"/>
              </a:spcBef>
            </a:pPr>
            <a:r>
              <a:rPr lang="en-US" sz="2399" dirty="0" err="1">
                <a:solidFill>
                  <a:srgbClr val="000000"/>
                </a:solidFill>
                <a:latin typeface="Poppins Light"/>
                <a:ea typeface="Poppins Light"/>
                <a:cs typeface="Poppins Light"/>
                <a:sym typeface="Poppins Light"/>
              </a:rPr>
              <a:t>ClubSoft</a:t>
            </a:r>
            <a:r>
              <a:rPr lang="en-US" sz="2399" dirty="0">
                <a:solidFill>
                  <a:srgbClr val="000000"/>
                </a:solidFill>
                <a:latin typeface="Poppins Light"/>
                <a:ea typeface="Poppins Light"/>
                <a:cs typeface="Poppins Light"/>
                <a:sym typeface="Poppins Light"/>
              </a:rPr>
              <a:t> interacts with any kind of smart card (Contact or Contactless) We also give an option to develop any kind of smart card from design to encoding. Smart cards are used by members for various activities on the club premises</a:t>
            </a:r>
          </a:p>
        </p:txBody>
      </p:sp>
      <p:sp>
        <p:nvSpPr>
          <p:cNvPr id="9" name="TextBox 9"/>
          <p:cNvSpPr txBox="1"/>
          <p:nvPr/>
        </p:nvSpPr>
        <p:spPr>
          <a:xfrm>
            <a:off x="5933926" y="1977335"/>
            <a:ext cx="8115300" cy="509905"/>
          </a:xfrm>
          <a:prstGeom prst="rect">
            <a:avLst/>
          </a:prstGeom>
        </p:spPr>
        <p:txBody>
          <a:bodyPr lIns="0" tIns="0" rIns="0" bIns="0" rtlCol="0" anchor="t">
            <a:spAutoFit/>
          </a:bodyPr>
          <a:lstStyle/>
          <a:p>
            <a:pPr algn="just">
              <a:lnSpc>
                <a:spcPts val="3919"/>
              </a:lnSpc>
              <a:spcBef>
                <a:spcPct val="0"/>
              </a:spcBef>
            </a:pPr>
            <a:r>
              <a:rPr lang="en-US" sz="2799">
                <a:solidFill>
                  <a:srgbClr val="61B852"/>
                </a:solidFill>
                <a:latin typeface="Poppins Bold"/>
                <a:ea typeface="Poppins Bold"/>
                <a:cs typeface="Poppins Bold"/>
                <a:sym typeface="Poppins Bold"/>
              </a:rPr>
              <a:t>Smart Card Interface</a:t>
            </a:r>
          </a:p>
        </p:txBody>
      </p:sp>
      <p:sp>
        <p:nvSpPr>
          <p:cNvPr id="10" name="Freeform 10"/>
          <p:cNvSpPr/>
          <p:nvPr/>
        </p:nvSpPr>
        <p:spPr>
          <a:xfrm>
            <a:off x="1294693" y="5419725"/>
            <a:ext cx="3013710" cy="3013710"/>
          </a:xfrm>
          <a:custGeom>
            <a:avLst/>
            <a:gdLst/>
            <a:ahLst/>
            <a:cxnLst/>
            <a:rect l="l" t="t" r="r" b="b"/>
            <a:pathLst>
              <a:path w="3013710" h="3013710">
                <a:moveTo>
                  <a:pt x="0" y="0"/>
                </a:moveTo>
                <a:lnTo>
                  <a:pt x="3013710" y="0"/>
                </a:lnTo>
                <a:lnTo>
                  <a:pt x="3013710" y="3013710"/>
                </a:lnTo>
                <a:lnTo>
                  <a:pt x="0" y="3013710"/>
                </a:lnTo>
                <a:lnTo>
                  <a:pt x="0" y="0"/>
                </a:lnTo>
                <a:close/>
              </a:path>
            </a:pathLst>
          </a:custGeom>
          <a:blipFill>
            <a:blip r:embed="rId5"/>
            <a:stretch>
              <a:fillRect/>
            </a:stretch>
          </a:blipFill>
        </p:spPr>
        <p:txBody>
          <a:bodyPr/>
          <a:lstStyle/>
          <a:p>
            <a:endParaRPr lang="en-NL"/>
          </a:p>
        </p:txBody>
      </p:sp>
      <p:sp>
        <p:nvSpPr>
          <p:cNvPr id="11" name="TextBox 11"/>
          <p:cNvSpPr txBox="1"/>
          <p:nvPr/>
        </p:nvSpPr>
        <p:spPr>
          <a:xfrm>
            <a:off x="5936299" y="6855959"/>
            <a:ext cx="10866507" cy="843915"/>
          </a:xfrm>
          <a:prstGeom prst="rect">
            <a:avLst/>
          </a:prstGeom>
        </p:spPr>
        <p:txBody>
          <a:bodyPr lIns="0" tIns="0" rIns="0" bIns="0" rtlCol="0" anchor="t">
            <a:spAutoFit/>
          </a:bodyPr>
          <a:lstStyle/>
          <a:p>
            <a:pPr>
              <a:lnSpc>
                <a:spcPts val="3359"/>
              </a:lnSpc>
              <a:spcBef>
                <a:spcPct val="0"/>
              </a:spcBef>
            </a:pPr>
            <a:r>
              <a:rPr lang="en-US" sz="2399" dirty="0">
                <a:solidFill>
                  <a:srgbClr val="000000"/>
                </a:solidFill>
                <a:latin typeface="Poppins Light"/>
                <a:ea typeface="Poppins Light"/>
                <a:cs typeface="Poppins Light"/>
                <a:sym typeface="Poppins Light"/>
              </a:rPr>
              <a:t>MIS and reporting module is used to take out variety of reports for day to day use, auditors use, record keeping use and MIS use.</a:t>
            </a:r>
          </a:p>
        </p:txBody>
      </p:sp>
      <p:sp>
        <p:nvSpPr>
          <p:cNvPr id="12" name="TextBox 12"/>
          <p:cNvSpPr txBox="1"/>
          <p:nvPr/>
        </p:nvSpPr>
        <p:spPr>
          <a:xfrm>
            <a:off x="5936299" y="6067561"/>
            <a:ext cx="8115300" cy="509905"/>
          </a:xfrm>
          <a:prstGeom prst="rect">
            <a:avLst/>
          </a:prstGeom>
        </p:spPr>
        <p:txBody>
          <a:bodyPr lIns="0" tIns="0" rIns="0" bIns="0" rtlCol="0" anchor="t">
            <a:spAutoFit/>
          </a:bodyPr>
          <a:lstStyle/>
          <a:p>
            <a:pPr algn="just">
              <a:lnSpc>
                <a:spcPts val="3919"/>
              </a:lnSpc>
              <a:spcBef>
                <a:spcPct val="0"/>
              </a:spcBef>
            </a:pPr>
            <a:r>
              <a:rPr lang="en-US" sz="2799">
                <a:solidFill>
                  <a:srgbClr val="61B852"/>
                </a:solidFill>
                <a:latin typeface="Poppins Bold"/>
                <a:ea typeface="Poppins Bold"/>
                <a:cs typeface="Poppins Bold"/>
                <a:sym typeface="Poppins Bold"/>
              </a:rPr>
              <a:t>MIS and Reports</a:t>
            </a:r>
          </a:p>
        </p:txBody>
      </p:sp>
      <p:grpSp>
        <p:nvGrpSpPr>
          <p:cNvPr id="13" name="Group 12">
            <a:extLst>
              <a:ext uri="{FF2B5EF4-FFF2-40B4-BE49-F238E27FC236}">
                <a16:creationId xmlns:a16="http://schemas.microsoft.com/office/drawing/2014/main" id="{8D23ACDD-43E7-5DE3-A93E-B6638DCC85F0}"/>
              </a:ext>
            </a:extLst>
          </p:cNvPr>
          <p:cNvGrpSpPr/>
          <p:nvPr/>
        </p:nvGrpSpPr>
        <p:grpSpPr>
          <a:xfrm>
            <a:off x="0" y="9982077"/>
            <a:ext cx="18316575" cy="148628"/>
            <a:chOff x="0" y="9924021"/>
            <a:chExt cx="18316575" cy="148628"/>
          </a:xfrm>
        </p:grpSpPr>
        <p:sp>
          <p:nvSpPr>
            <p:cNvPr id="14" name="Rectangle 13">
              <a:extLst>
                <a:ext uri="{FF2B5EF4-FFF2-40B4-BE49-F238E27FC236}">
                  <a16:creationId xmlns:a16="http://schemas.microsoft.com/office/drawing/2014/main" id="{74A452A2-C428-ACA6-9DE9-E06E0D871739}"/>
                </a:ext>
              </a:extLst>
            </p:cNvPr>
            <p:cNvSpPr/>
            <p:nvPr/>
          </p:nvSpPr>
          <p:spPr>
            <a:xfrm>
              <a:off x="0" y="9924021"/>
              <a:ext cx="6105525" cy="148108"/>
            </a:xfrm>
            <a:prstGeom prst="rect">
              <a:avLst/>
            </a:prstGeom>
            <a:solidFill>
              <a:srgbClr val="20ADE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5" name="Rectangle 14">
              <a:extLst>
                <a:ext uri="{FF2B5EF4-FFF2-40B4-BE49-F238E27FC236}">
                  <a16:creationId xmlns:a16="http://schemas.microsoft.com/office/drawing/2014/main" id="{751E5D37-7542-FE16-94EE-4F938BF931B3}"/>
                </a:ext>
              </a:extLst>
            </p:cNvPr>
            <p:cNvSpPr/>
            <p:nvPr/>
          </p:nvSpPr>
          <p:spPr>
            <a:xfrm>
              <a:off x="6105525" y="9924166"/>
              <a:ext cx="6105525" cy="148108"/>
            </a:xfrm>
            <a:prstGeom prst="rect">
              <a:avLst/>
            </a:prstGeom>
            <a:solidFill>
              <a:srgbClr val="61B85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6" name="Rectangle 15">
              <a:extLst>
                <a:ext uri="{FF2B5EF4-FFF2-40B4-BE49-F238E27FC236}">
                  <a16:creationId xmlns:a16="http://schemas.microsoft.com/office/drawing/2014/main" id="{499158FC-09A0-AA3B-283B-7C8057FA6204}"/>
                </a:ext>
              </a:extLst>
            </p:cNvPr>
            <p:cNvSpPr/>
            <p:nvPr/>
          </p:nvSpPr>
          <p:spPr>
            <a:xfrm>
              <a:off x="12211050" y="9924541"/>
              <a:ext cx="6105525" cy="148108"/>
            </a:xfrm>
            <a:prstGeom prst="rect">
              <a:avLst/>
            </a:prstGeom>
            <a:solidFill>
              <a:srgbClr val="FFDE5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68491" y="2848371"/>
            <a:ext cx="6693558" cy="6693558"/>
          </a:xfrm>
          <a:custGeom>
            <a:avLst/>
            <a:gdLst/>
            <a:ahLst/>
            <a:cxnLst/>
            <a:rect l="l" t="t" r="r" b="b"/>
            <a:pathLst>
              <a:path w="6693558" h="6693558">
                <a:moveTo>
                  <a:pt x="0" y="0"/>
                </a:moveTo>
                <a:lnTo>
                  <a:pt x="6693558" y="0"/>
                </a:lnTo>
                <a:lnTo>
                  <a:pt x="6693558" y="6693558"/>
                </a:lnTo>
                <a:lnTo>
                  <a:pt x="0" y="6693558"/>
                </a:lnTo>
                <a:lnTo>
                  <a:pt x="0" y="0"/>
                </a:lnTo>
                <a:close/>
              </a:path>
            </a:pathLst>
          </a:custGeom>
          <a:blipFill>
            <a:blip r:embed="rId2"/>
            <a:stretch>
              <a:fillRect/>
            </a:stretch>
          </a:blipFill>
        </p:spPr>
        <p:txBody>
          <a:bodyPr/>
          <a:lstStyle/>
          <a:p>
            <a:endParaRPr lang="en-NL"/>
          </a:p>
        </p:txBody>
      </p:sp>
      <p:sp>
        <p:nvSpPr>
          <p:cNvPr id="4" name="TextBox 4"/>
          <p:cNvSpPr txBox="1"/>
          <p:nvPr/>
        </p:nvSpPr>
        <p:spPr>
          <a:xfrm>
            <a:off x="9028653" y="1776003"/>
            <a:ext cx="8115300" cy="368300"/>
          </a:xfrm>
          <a:prstGeom prst="rect">
            <a:avLst/>
          </a:prstGeom>
        </p:spPr>
        <p:txBody>
          <a:bodyPr lIns="0" tIns="0" rIns="0" bIns="0" rtlCol="0" anchor="t">
            <a:spAutoFit/>
          </a:bodyPr>
          <a:lstStyle/>
          <a:p>
            <a:pPr algn="just">
              <a:lnSpc>
                <a:spcPts val="2800"/>
              </a:lnSpc>
              <a:spcBef>
                <a:spcPct val="0"/>
              </a:spcBef>
            </a:pPr>
            <a:r>
              <a:rPr lang="en-US" sz="2000">
                <a:solidFill>
                  <a:srgbClr val="20ACE4"/>
                </a:solidFill>
                <a:latin typeface="Poppins Bold"/>
                <a:ea typeface="Poppins Bold"/>
                <a:cs typeface="Poppins Bold"/>
                <a:sym typeface="Poppins Bold"/>
              </a:rPr>
              <a:t>3 DECADES OF EXPERIENCE</a:t>
            </a:r>
          </a:p>
        </p:txBody>
      </p:sp>
      <p:sp>
        <p:nvSpPr>
          <p:cNvPr id="5" name="TextBox 5"/>
          <p:cNvSpPr txBox="1"/>
          <p:nvPr/>
        </p:nvSpPr>
        <p:spPr>
          <a:xfrm>
            <a:off x="9028653" y="839649"/>
            <a:ext cx="8607182" cy="717477"/>
          </a:xfrm>
          <a:prstGeom prst="rect">
            <a:avLst/>
          </a:prstGeom>
        </p:spPr>
        <p:txBody>
          <a:bodyPr lIns="0" tIns="0" rIns="0" bIns="0" rtlCol="0" anchor="t">
            <a:spAutoFit/>
          </a:bodyPr>
          <a:lstStyle/>
          <a:p>
            <a:pPr marL="0" lvl="0" indent="0" algn="l">
              <a:lnSpc>
                <a:spcPts val="5599"/>
              </a:lnSpc>
              <a:spcBef>
                <a:spcPct val="0"/>
              </a:spcBef>
            </a:pPr>
            <a:r>
              <a:rPr lang="en-US" sz="3999" spc="203">
                <a:solidFill>
                  <a:srgbClr val="000000"/>
                </a:solidFill>
                <a:latin typeface="Poppins Bold"/>
                <a:ea typeface="Poppins Bold"/>
                <a:cs typeface="Poppins Bold"/>
                <a:sym typeface="Poppins Bold"/>
              </a:rPr>
              <a:t>Company and Organization</a:t>
            </a:r>
          </a:p>
        </p:txBody>
      </p:sp>
      <p:sp>
        <p:nvSpPr>
          <p:cNvPr id="6" name="TextBox 6"/>
          <p:cNvSpPr txBox="1"/>
          <p:nvPr/>
        </p:nvSpPr>
        <p:spPr>
          <a:xfrm>
            <a:off x="9028653" y="2677242"/>
            <a:ext cx="8115300" cy="2526076"/>
          </a:xfrm>
          <a:prstGeom prst="rect">
            <a:avLst/>
          </a:prstGeom>
        </p:spPr>
        <p:txBody>
          <a:bodyPr lIns="0" tIns="0" rIns="0" bIns="0" rtlCol="0" anchor="t">
            <a:spAutoFit/>
          </a:bodyPr>
          <a:lstStyle/>
          <a:p>
            <a:pPr>
              <a:lnSpc>
                <a:spcPts val="2240"/>
              </a:lnSpc>
            </a:pPr>
            <a:r>
              <a:rPr lang="en-US" sz="1600" dirty="0">
                <a:solidFill>
                  <a:srgbClr val="000000"/>
                </a:solidFill>
                <a:latin typeface="Poppins Light"/>
                <a:ea typeface="Poppins Light"/>
                <a:cs typeface="Poppins Light"/>
                <a:sym typeface="Poppins Light"/>
              </a:rPr>
              <a:t>TM Systems, your trusted </a:t>
            </a:r>
            <a:r>
              <a:rPr lang="en-US" sz="1600" dirty="0">
                <a:solidFill>
                  <a:srgbClr val="000000"/>
                </a:solidFill>
                <a:latin typeface="Poppins Bold"/>
                <a:ea typeface="Poppins Bold"/>
                <a:cs typeface="Poppins Bold"/>
                <a:sym typeface="Poppins Bold"/>
              </a:rPr>
              <a:t>ICT (Information, Communication and Technology)</a:t>
            </a:r>
            <a:r>
              <a:rPr lang="en-US" sz="1600" dirty="0">
                <a:solidFill>
                  <a:srgbClr val="000000"/>
                </a:solidFill>
                <a:latin typeface="Poppins Light"/>
                <a:ea typeface="Poppins Light"/>
                <a:cs typeface="Poppins Light"/>
                <a:sym typeface="Poppins Light"/>
              </a:rPr>
              <a:t> consulting partner, excels in Software and Product Engineering, Cybersecurity, IoT development, and Forensics. </a:t>
            </a:r>
          </a:p>
          <a:p>
            <a:pPr>
              <a:lnSpc>
                <a:spcPts val="2240"/>
              </a:lnSpc>
            </a:pPr>
            <a:endParaRPr lang="en-US" sz="1600" dirty="0">
              <a:solidFill>
                <a:srgbClr val="000000"/>
              </a:solidFill>
              <a:latin typeface="Poppins Light"/>
              <a:ea typeface="Poppins Light"/>
              <a:cs typeface="Poppins Light"/>
              <a:sym typeface="Poppins Light"/>
            </a:endParaRPr>
          </a:p>
          <a:p>
            <a:pPr>
              <a:lnSpc>
                <a:spcPts val="2240"/>
              </a:lnSpc>
              <a:spcBef>
                <a:spcPct val="0"/>
              </a:spcBef>
            </a:pPr>
            <a:r>
              <a:rPr lang="en-US" sz="1600" dirty="0">
                <a:solidFill>
                  <a:srgbClr val="000000"/>
                </a:solidFill>
                <a:latin typeface="Poppins Light"/>
                <a:ea typeface="Poppins Light"/>
                <a:cs typeface="Poppins Light"/>
                <a:sym typeface="Poppins Light"/>
              </a:rPr>
              <a:t>We leverage AI, ML, and Automation for Digital Transformation and Data Engineering. Our expertise extends to Business and Knowledge Process Outsourcing, Product Strategy, </a:t>
            </a:r>
            <a:r>
              <a:rPr lang="en-US" sz="1600" dirty="0" err="1">
                <a:solidFill>
                  <a:srgbClr val="000000"/>
                </a:solidFill>
                <a:latin typeface="Poppins Light"/>
                <a:ea typeface="Poppins Light"/>
                <a:cs typeface="Poppins Light"/>
                <a:sym typeface="Poppins Light"/>
              </a:rPr>
              <a:t>DevSecOps</a:t>
            </a:r>
            <a:r>
              <a:rPr lang="en-US" sz="1600" dirty="0">
                <a:solidFill>
                  <a:srgbClr val="000000"/>
                </a:solidFill>
                <a:latin typeface="Poppins Light"/>
                <a:ea typeface="Poppins Light"/>
                <a:cs typeface="Poppins Light"/>
                <a:sym typeface="Poppins Light"/>
              </a:rPr>
              <a:t>, and UI/UX Design Consulting. At the heart of our services is a commitment to simplifying technology while ensuring total security.</a:t>
            </a:r>
          </a:p>
        </p:txBody>
      </p:sp>
      <p:sp>
        <p:nvSpPr>
          <p:cNvPr id="7" name="TextBox 7"/>
          <p:cNvSpPr txBox="1"/>
          <p:nvPr/>
        </p:nvSpPr>
        <p:spPr>
          <a:xfrm>
            <a:off x="9028653" y="5396888"/>
            <a:ext cx="8115300" cy="559286"/>
          </a:xfrm>
          <a:prstGeom prst="rect">
            <a:avLst/>
          </a:prstGeom>
        </p:spPr>
        <p:txBody>
          <a:bodyPr lIns="0" tIns="0" rIns="0" bIns="0" rtlCol="0" anchor="t">
            <a:spAutoFit/>
          </a:bodyPr>
          <a:lstStyle/>
          <a:p>
            <a:pPr>
              <a:lnSpc>
                <a:spcPts val="2240"/>
              </a:lnSpc>
              <a:spcBef>
                <a:spcPct val="0"/>
              </a:spcBef>
            </a:pPr>
            <a:r>
              <a:rPr lang="en-US" sz="1600" dirty="0">
                <a:solidFill>
                  <a:srgbClr val="000000"/>
                </a:solidFill>
                <a:latin typeface="Poppins Light"/>
                <a:ea typeface="Poppins Light"/>
                <a:cs typeface="Poppins Light"/>
                <a:sym typeface="Poppins Light"/>
              </a:rPr>
              <a:t>Our </a:t>
            </a:r>
            <a:r>
              <a:rPr lang="en-US" sz="1600" dirty="0">
                <a:solidFill>
                  <a:srgbClr val="000000"/>
                </a:solidFill>
                <a:latin typeface="Poppins Bold"/>
                <a:ea typeface="Poppins Bold"/>
                <a:cs typeface="Poppins Bold"/>
                <a:sym typeface="Poppins Bold"/>
              </a:rPr>
              <a:t>goal</a:t>
            </a:r>
            <a:r>
              <a:rPr lang="en-US" sz="1600" dirty="0">
                <a:solidFill>
                  <a:srgbClr val="000000"/>
                </a:solidFill>
                <a:latin typeface="Poppins Light"/>
                <a:ea typeface="Poppins Light"/>
                <a:cs typeface="Poppins Light"/>
                <a:sym typeface="Poppins Light"/>
              </a:rPr>
              <a:t> is to be global </a:t>
            </a:r>
            <a:r>
              <a:rPr lang="en-US" sz="1600" dirty="0">
                <a:solidFill>
                  <a:srgbClr val="000000"/>
                </a:solidFill>
                <a:latin typeface="Poppins Bold"/>
                <a:ea typeface="Poppins Bold"/>
                <a:cs typeface="Poppins Bold"/>
                <a:sym typeface="Poppins Bold"/>
              </a:rPr>
              <a:t>leaders in Information Communication Technology Consulting and Transformation</a:t>
            </a:r>
            <a:r>
              <a:rPr lang="en-US" sz="1600" dirty="0">
                <a:solidFill>
                  <a:srgbClr val="000000"/>
                </a:solidFill>
                <a:latin typeface="Poppins Light"/>
                <a:ea typeface="Poppins Light"/>
                <a:cs typeface="Poppins Light"/>
                <a:sym typeface="Poppins Light"/>
              </a:rPr>
              <a:t> with </a:t>
            </a:r>
            <a:r>
              <a:rPr lang="en-US" sz="1600" dirty="0">
                <a:solidFill>
                  <a:srgbClr val="000000"/>
                </a:solidFill>
                <a:latin typeface="Poppins Bold"/>
                <a:ea typeface="Poppins Bold"/>
                <a:cs typeface="Poppins Bold"/>
                <a:sym typeface="Poppins Bold"/>
              </a:rPr>
              <a:t>Security</a:t>
            </a:r>
            <a:r>
              <a:rPr lang="en-US" sz="1600" dirty="0">
                <a:solidFill>
                  <a:srgbClr val="000000"/>
                </a:solidFill>
                <a:latin typeface="Poppins Light"/>
                <a:ea typeface="Poppins Light"/>
                <a:cs typeface="Poppins Light"/>
                <a:sym typeface="Poppins Light"/>
              </a:rPr>
              <a:t> at the core.</a:t>
            </a:r>
          </a:p>
        </p:txBody>
      </p:sp>
      <p:sp>
        <p:nvSpPr>
          <p:cNvPr id="8" name="TextBox 8"/>
          <p:cNvSpPr txBox="1"/>
          <p:nvPr/>
        </p:nvSpPr>
        <p:spPr>
          <a:xfrm>
            <a:off x="9028653" y="6289698"/>
            <a:ext cx="8115300" cy="559435"/>
          </a:xfrm>
          <a:prstGeom prst="rect">
            <a:avLst/>
          </a:prstGeom>
        </p:spPr>
        <p:txBody>
          <a:bodyPr lIns="0" tIns="0" rIns="0" bIns="0" rtlCol="0" anchor="t">
            <a:spAutoFit/>
          </a:bodyPr>
          <a:lstStyle/>
          <a:p>
            <a:pPr>
              <a:lnSpc>
                <a:spcPts val="2240"/>
              </a:lnSpc>
              <a:spcBef>
                <a:spcPct val="0"/>
              </a:spcBef>
            </a:pPr>
            <a:r>
              <a:rPr lang="en-US" sz="1600" dirty="0">
                <a:solidFill>
                  <a:srgbClr val="000000"/>
                </a:solidFill>
                <a:latin typeface="Poppins Light"/>
                <a:ea typeface="Poppins Light"/>
                <a:cs typeface="Poppins Light"/>
                <a:sym typeface="Poppins Light"/>
              </a:rPr>
              <a:t>We prioritize security threats and aid our clients to spot, prevent, and reduce risk in the most cost-effective way possible.</a:t>
            </a:r>
          </a:p>
        </p:txBody>
      </p:sp>
      <p:sp>
        <p:nvSpPr>
          <p:cNvPr id="9" name="TextBox 9"/>
          <p:cNvSpPr txBox="1"/>
          <p:nvPr/>
        </p:nvSpPr>
        <p:spPr>
          <a:xfrm>
            <a:off x="9028653" y="7732417"/>
            <a:ext cx="8115300" cy="1111587"/>
          </a:xfrm>
          <a:prstGeom prst="rect">
            <a:avLst/>
          </a:prstGeom>
        </p:spPr>
        <p:txBody>
          <a:bodyPr lIns="0" tIns="0" rIns="0" bIns="0" rtlCol="0" anchor="t">
            <a:spAutoFit/>
          </a:bodyPr>
          <a:lstStyle/>
          <a:p>
            <a:pPr>
              <a:lnSpc>
                <a:spcPts val="2240"/>
              </a:lnSpc>
            </a:pPr>
            <a:r>
              <a:rPr lang="en-US" sz="1600" dirty="0">
                <a:solidFill>
                  <a:srgbClr val="000000"/>
                </a:solidFill>
                <a:latin typeface="Poppins Light"/>
                <a:ea typeface="Poppins Light"/>
                <a:cs typeface="Poppins Light"/>
                <a:sym typeface="Poppins Light"/>
              </a:rPr>
              <a:t>With a </a:t>
            </a:r>
            <a:r>
              <a:rPr lang="en-US" sz="1600" dirty="0">
                <a:solidFill>
                  <a:srgbClr val="000000"/>
                </a:solidFill>
                <a:latin typeface="Poppins Bold"/>
                <a:ea typeface="Poppins Bold"/>
                <a:cs typeface="Poppins Bold"/>
                <a:sym typeface="Poppins Bold"/>
              </a:rPr>
              <a:t>93% retention rate</a:t>
            </a:r>
            <a:r>
              <a:rPr lang="en-US" sz="1600" dirty="0">
                <a:solidFill>
                  <a:srgbClr val="000000"/>
                </a:solidFill>
                <a:latin typeface="Poppins Light"/>
                <a:ea typeface="Poppins Light"/>
                <a:cs typeface="Poppins Light"/>
                <a:sym typeface="Poppins Light"/>
              </a:rPr>
              <a:t>, our clients are used to the to the high-quality work, agile processes, innovation driven team and our customer support. </a:t>
            </a:r>
          </a:p>
          <a:p>
            <a:pPr>
              <a:lnSpc>
                <a:spcPts val="2240"/>
              </a:lnSpc>
              <a:spcBef>
                <a:spcPct val="0"/>
              </a:spcBef>
            </a:pPr>
            <a:r>
              <a:rPr lang="en-US" sz="1600" dirty="0">
                <a:solidFill>
                  <a:srgbClr val="000000"/>
                </a:solidFill>
                <a:latin typeface="Poppins Light"/>
                <a:ea typeface="Poppins Light"/>
                <a:cs typeface="Poppins Light"/>
                <a:sym typeface="Poppins Light"/>
              </a:rPr>
              <a:t>We are an </a:t>
            </a:r>
            <a:r>
              <a:rPr lang="en-US" sz="1600" dirty="0">
                <a:solidFill>
                  <a:srgbClr val="000000"/>
                </a:solidFill>
                <a:latin typeface="Poppins Bold"/>
                <a:ea typeface="Poppins Bold"/>
                <a:cs typeface="Poppins Bold"/>
                <a:sym typeface="Poppins Bold"/>
              </a:rPr>
              <a:t>ISO 27001:2022</a:t>
            </a:r>
            <a:r>
              <a:rPr lang="en-US" sz="1600" dirty="0">
                <a:solidFill>
                  <a:srgbClr val="000000"/>
                </a:solidFill>
                <a:latin typeface="Poppins Light"/>
                <a:ea typeface="Poppins Light"/>
                <a:cs typeface="Poppins Light"/>
                <a:sym typeface="Poppins Light"/>
              </a:rPr>
              <a:t> and </a:t>
            </a:r>
            <a:r>
              <a:rPr lang="en-US" sz="1600" b="1" dirty="0">
                <a:solidFill>
                  <a:srgbClr val="000000"/>
                </a:solidFill>
                <a:latin typeface="Poppins Bold" panose="00000800000000000000" charset="0"/>
                <a:ea typeface="Poppins Light"/>
                <a:cs typeface="Poppins Bold" panose="00000800000000000000" charset="0"/>
                <a:sym typeface="Poppins Light"/>
              </a:rPr>
              <a:t>I</a:t>
            </a:r>
            <a:r>
              <a:rPr lang="en-US" sz="1600" dirty="0">
                <a:solidFill>
                  <a:srgbClr val="000000"/>
                </a:solidFill>
                <a:latin typeface="Poppins Bold"/>
                <a:ea typeface="Poppins Bold"/>
                <a:cs typeface="Poppins Bold"/>
                <a:sym typeface="Poppins Bold"/>
              </a:rPr>
              <a:t>SO 9001:2015</a:t>
            </a:r>
            <a:r>
              <a:rPr lang="en-US" sz="1600" dirty="0">
                <a:solidFill>
                  <a:srgbClr val="000000"/>
                </a:solidFill>
                <a:latin typeface="Poppins Light"/>
                <a:ea typeface="Poppins Light"/>
                <a:cs typeface="Poppins Light"/>
                <a:sym typeface="Poppins Light"/>
              </a:rPr>
              <a:t> certified company embedding quality and commitment in every project we do.</a:t>
            </a:r>
          </a:p>
        </p:txBody>
      </p:sp>
      <p:sp>
        <p:nvSpPr>
          <p:cNvPr id="10" name="TextBox 10"/>
          <p:cNvSpPr txBox="1"/>
          <p:nvPr/>
        </p:nvSpPr>
        <p:spPr>
          <a:xfrm>
            <a:off x="9028653" y="7096783"/>
            <a:ext cx="8115300" cy="368151"/>
          </a:xfrm>
          <a:prstGeom prst="rect">
            <a:avLst/>
          </a:prstGeom>
        </p:spPr>
        <p:txBody>
          <a:bodyPr lIns="0" tIns="0" rIns="0" bIns="0" rtlCol="0" anchor="t">
            <a:spAutoFit/>
          </a:bodyPr>
          <a:lstStyle/>
          <a:p>
            <a:pPr algn="just">
              <a:lnSpc>
                <a:spcPts val="2800"/>
              </a:lnSpc>
              <a:spcBef>
                <a:spcPct val="0"/>
              </a:spcBef>
            </a:pPr>
            <a:r>
              <a:rPr lang="en-US" sz="2000">
                <a:solidFill>
                  <a:srgbClr val="20ACE4"/>
                </a:solidFill>
                <a:latin typeface="Poppins Bold"/>
                <a:ea typeface="Poppins Bold"/>
                <a:cs typeface="Poppins Bold"/>
                <a:sym typeface="Poppins Bold"/>
              </a:rPr>
              <a:t>CLIENTS AND ORGANIZATION</a:t>
            </a:r>
          </a:p>
        </p:txBody>
      </p:sp>
      <p:grpSp>
        <p:nvGrpSpPr>
          <p:cNvPr id="24" name="Group 23">
            <a:extLst>
              <a:ext uri="{FF2B5EF4-FFF2-40B4-BE49-F238E27FC236}">
                <a16:creationId xmlns:a16="http://schemas.microsoft.com/office/drawing/2014/main" id="{934A6FD9-BB06-38CA-5C90-2970E3876233}"/>
              </a:ext>
            </a:extLst>
          </p:cNvPr>
          <p:cNvGrpSpPr/>
          <p:nvPr/>
        </p:nvGrpSpPr>
        <p:grpSpPr>
          <a:xfrm>
            <a:off x="0" y="9982077"/>
            <a:ext cx="18316575" cy="148628"/>
            <a:chOff x="0" y="9924021"/>
            <a:chExt cx="18316575" cy="148628"/>
          </a:xfrm>
        </p:grpSpPr>
        <p:sp>
          <p:nvSpPr>
            <p:cNvPr id="11" name="Rectangle 10">
              <a:extLst>
                <a:ext uri="{FF2B5EF4-FFF2-40B4-BE49-F238E27FC236}">
                  <a16:creationId xmlns:a16="http://schemas.microsoft.com/office/drawing/2014/main" id="{60978FB2-AAC5-28F8-3003-B583DFA3279F}"/>
                </a:ext>
              </a:extLst>
            </p:cNvPr>
            <p:cNvSpPr/>
            <p:nvPr/>
          </p:nvSpPr>
          <p:spPr>
            <a:xfrm>
              <a:off x="0" y="9924021"/>
              <a:ext cx="6105525" cy="148108"/>
            </a:xfrm>
            <a:prstGeom prst="rect">
              <a:avLst/>
            </a:prstGeom>
            <a:solidFill>
              <a:srgbClr val="20ADE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2" name="Rectangle 21">
              <a:extLst>
                <a:ext uri="{FF2B5EF4-FFF2-40B4-BE49-F238E27FC236}">
                  <a16:creationId xmlns:a16="http://schemas.microsoft.com/office/drawing/2014/main" id="{E8886612-E0BD-1C5A-3389-18EC456BBDBC}"/>
                </a:ext>
              </a:extLst>
            </p:cNvPr>
            <p:cNvSpPr/>
            <p:nvPr/>
          </p:nvSpPr>
          <p:spPr>
            <a:xfrm>
              <a:off x="6105525" y="9924166"/>
              <a:ext cx="6105525" cy="148108"/>
            </a:xfrm>
            <a:prstGeom prst="rect">
              <a:avLst/>
            </a:prstGeom>
            <a:solidFill>
              <a:srgbClr val="61B85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3" name="Rectangle 22">
              <a:extLst>
                <a:ext uri="{FF2B5EF4-FFF2-40B4-BE49-F238E27FC236}">
                  <a16:creationId xmlns:a16="http://schemas.microsoft.com/office/drawing/2014/main" id="{083F940B-1AAF-8106-FFC8-F8EFB27352AF}"/>
                </a:ext>
              </a:extLst>
            </p:cNvPr>
            <p:cNvSpPr/>
            <p:nvPr/>
          </p:nvSpPr>
          <p:spPr>
            <a:xfrm>
              <a:off x="12211050" y="9924541"/>
              <a:ext cx="6105525" cy="148108"/>
            </a:xfrm>
            <a:prstGeom prst="rect">
              <a:avLst/>
            </a:prstGeom>
            <a:solidFill>
              <a:srgbClr val="FFDE5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grpSp>
        <p:nvGrpSpPr>
          <p:cNvPr id="25" name="Group 3">
            <a:extLst>
              <a:ext uri="{FF2B5EF4-FFF2-40B4-BE49-F238E27FC236}">
                <a16:creationId xmlns:a16="http://schemas.microsoft.com/office/drawing/2014/main" id="{80BEADD2-4B0D-E6EC-7BB3-49626A0E4F19}"/>
              </a:ext>
            </a:extLst>
          </p:cNvPr>
          <p:cNvGrpSpPr/>
          <p:nvPr/>
        </p:nvGrpSpPr>
        <p:grpSpPr>
          <a:xfrm>
            <a:off x="356040" y="9526251"/>
            <a:ext cx="356252" cy="347296"/>
            <a:chOff x="0" y="0"/>
            <a:chExt cx="759623" cy="740527"/>
          </a:xfrm>
        </p:grpSpPr>
        <p:sp>
          <p:nvSpPr>
            <p:cNvPr id="26" name="Freeform 4">
              <a:extLst>
                <a:ext uri="{FF2B5EF4-FFF2-40B4-BE49-F238E27FC236}">
                  <a16:creationId xmlns:a16="http://schemas.microsoft.com/office/drawing/2014/main" id="{10997D93-6F4A-CE92-9D71-86B79294D091}"/>
                </a:ext>
              </a:extLst>
            </p:cNvPr>
            <p:cNvSpPr/>
            <p:nvPr/>
          </p:nvSpPr>
          <p:spPr>
            <a:xfrm>
              <a:off x="0" y="0"/>
              <a:ext cx="759623" cy="740527"/>
            </a:xfrm>
            <a:custGeom>
              <a:avLst/>
              <a:gdLst/>
              <a:ahLst/>
              <a:cxnLst/>
              <a:rect l="l" t="t" r="r" b="b"/>
              <a:pathLst>
                <a:path w="759623" h="740527">
                  <a:moveTo>
                    <a:pt x="379812" y="0"/>
                  </a:moveTo>
                  <a:cubicBezTo>
                    <a:pt x="170047" y="0"/>
                    <a:pt x="0" y="165773"/>
                    <a:pt x="0" y="370263"/>
                  </a:cubicBezTo>
                  <a:cubicBezTo>
                    <a:pt x="0" y="574754"/>
                    <a:pt x="170047" y="740527"/>
                    <a:pt x="379812" y="740527"/>
                  </a:cubicBezTo>
                  <a:cubicBezTo>
                    <a:pt x="589576" y="740527"/>
                    <a:pt x="759623" y="574754"/>
                    <a:pt x="759623" y="370263"/>
                  </a:cubicBezTo>
                  <a:cubicBezTo>
                    <a:pt x="759623" y="165773"/>
                    <a:pt x="589576" y="0"/>
                    <a:pt x="379812" y="0"/>
                  </a:cubicBezTo>
                  <a:close/>
                </a:path>
              </a:pathLst>
            </a:custGeom>
            <a:solidFill>
              <a:srgbClr val="FFC732"/>
            </a:solidFill>
          </p:spPr>
          <p:txBody>
            <a:bodyPr/>
            <a:lstStyle/>
            <a:p>
              <a:endParaRPr lang="en-NL"/>
            </a:p>
          </p:txBody>
        </p:sp>
        <p:sp>
          <p:nvSpPr>
            <p:cNvPr id="27" name="TextBox 5">
              <a:extLst>
                <a:ext uri="{FF2B5EF4-FFF2-40B4-BE49-F238E27FC236}">
                  <a16:creationId xmlns:a16="http://schemas.microsoft.com/office/drawing/2014/main" id="{DDB7FFF8-53A8-F084-CACF-4793A0D186F1}"/>
                </a:ext>
              </a:extLst>
            </p:cNvPr>
            <p:cNvSpPr txBox="1"/>
            <p:nvPr/>
          </p:nvSpPr>
          <p:spPr>
            <a:xfrm>
              <a:off x="71215" y="12274"/>
              <a:ext cx="617194" cy="658828"/>
            </a:xfrm>
            <a:prstGeom prst="rect">
              <a:avLst/>
            </a:prstGeom>
          </p:spPr>
          <p:txBody>
            <a:bodyPr lIns="50800" tIns="50800" rIns="50800" bIns="50800" rtlCol="0" anchor="ctr"/>
            <a:lstStyle/>
            <a:p>
              <a:pPr algn="ctr">
                <a:lnSpc>
                  <a:spcPts val="2659"/>
                </a:lnSpc>
              </a:pPr>
              <a:endParaRPr/>
            </a:p>
          </p:txBody>
        </p:sp>
      </p:grpSp>
      <p:pic>
        <p:nvPicPr>
          <p:cNvPr id="15" name="Picture 14">
            <a:extLst>
              <a:ext uri="{FF2B5EF4-FFF2-40B4-BE49-F238E27FC236}">
                <a16:creationId xmlns:a16="http://schemas.microsoft.com/office/drawing/2014/main" id="{42177CCE-6DC6-3682-7E95-DF8463FEED8D}"/>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14524916" y="8929870"/>
            <a:ext cx="1324276" cy="872769"/>
          </a:xfrm>
          <a:prstGeom prst="rect">
            <a:avLst/>
          </a:prstGeom>
        </p:spPr>
      </p:pic>
      <p:pic>
        <p:nvPicPr>
          <p:cNvPr id="17" name="Picture 16">
            <a:extLst>
              <a:ext uri="{FF2B5EF4-FFF2-40B4-BE49-F238E27FC236}">
                <a16:creationId xmlns:a16="http://schemas.microsoft.com/office/drawing/2014/main" id="{97FC3526-498E-37D2-97B6-AC64997B1D76}"/>
              </a:ext>
            </a:extLst>
          </p:cNvPr>
          <p:cNvPicPr>
            <a:picLocks noChangeAspect="1"/>
          </p:cNvPicPr>
          <p:nvPr/>
        </p:nvPicPr>
        <p:blipFill>
          <a:blip r:embed="rId4"/>
          <a:srcRect b="25809"/>
          <a:stretch>
            <a:fillRect/>
          </a:stretch>
        </p:blipFill>
        <p:spPr>
          <a:xfrm>
            <a:off x="15931962" y="8930953"/>
            <a:ext cx="1211991" cy="871686"/>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424585" cy="2072808"/>
          </a:xfrm>
          <a:custGeom>
            <a:avLst/>
            <a:gdLst/>
            <a:ahLst/>
            <a:cxnLst/>
            <a:rect l="l" t="t" r="r" b="b"/>
            <a:pathLst>
              <a:path w="1424585" h="2072808">
                <a:moveTo>
                  <a:pt x="0" y="0"/>
                </a:moveTo>
                <a:lnTo>
                  <a:pt x="1424585" y="0"/>
                </a:lnTo>
                <a:lnTo>
                  <a:pt x="1424585" y="2072808"/>
                </a:lnTo>
                <a:lnTo>
                  <a:pt x="0" y="2072808"/>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NL"/>
          </a:p>
        </p:txBody>
      </p:sp>
      <p:grpSp>
        <p:nvGrpSpPr>
          <p:cNvPr id="3" name="Group 3"/>
          <p:cNvGrpSpPr/>
          <p:nvPr/>
        </p:nvGrpSpPr>
        <p:grpSpPr>
          <a:xfrm>
            <a:off x="356040" y="9526251"/>
            <a:ext cx="356252" cy="347296"/>
            <a:chOff x="0" y="0"/>
            <a:chExt cx="759623" cy="740527"/>
          </a:xfrm>
        </p:grpSpPr>
        <p:sp>
          <p:nvSpPr>
            <p:cNvPr id="4" name="Freeform 4"/>
            <p:cNvSpPr/>
            <p:nvPr/>
          </p:nvSpPr>
          <p:spPr>
            <a:xfrm>
              <a:off x="0" y="0"/>
              <a:ext cx="759623" cy="740527"/>
            </a:xfrm>
            <a:custGeom>
              <a:avLst/>
              <a:gdLst/>
              <a:ahLst/>
              <a:cxnLst/>
              <a:rect l="l" t="t" r="r" b="b"/>
              <a:pathLst>
                <a:path w="759623" h="740527">
                  <a:moveTo>
                    <a:pt x="379812" y="0"/>
                  </a:moveTo>
                  <a:cubicBezTo>
                    <a:pt x="170047" y="0"/>
                    <a:pt x="0" y="165773"/>
                    <a:pt x="0" y="370263"/>
                  </a:cubicBezTo>
                  <a:cubicBezTo>
                    <a:pt x="0" y="574754"/>
                    <a:pt x="170047" y="740527"/>
                    <a:pt x="379812" y="740527"/>
                  </a:cubicBezTo>
                  <a:cubicBezTo>
                    <a:pt x="589576" y="740527"/>
                    <a:pt x="759623" y="574754"/>
                    <a:pt x="759623" y="370263"/>
                  </a:cubicBezTo>
                  <a:cubicBezTo>
                    <a:pt x="759623" y="165773"/>
                    <a:pt x="589576" y="0"/>
                    <a:pt x="379812" y="0"/>
                  </a:cubicBezTo>
                  <a:close/>
                </a:path>
              </a:pathLst>
            </a:custGeom>
            <a:solidFill>
              <a:srgbClr val="FFC732"/>
            </a:solidFill>
          </p:spPr>
          <p:txBody>
            <a:bodyPr/>
            <a:lstStyle/>
            <a:p>
              <a:endParaRPr lang="en-NL"/>
            </a:p>
          </p:txBody>
        </p:sp>
        <p:sp>
          <p:nvSpPr>
            <p:cNvPr id="5" name="TextBox 5"/>
            <p:cNvSpPr txBox="1"/>
            <p:nvPr/>
          </p:nvSpPr>
          <p:spPr>
            <a:xfrm>
              <a:off x="71215" y="12274"/>
              <a:ext cx="617194" cy="658828"/>
            </a:xfrm>
            <a:prstGeom prst="rect">
              <a:avLst/>
            </a:prstGeom>
          </p:spPr>
          <p:txBody>
            <a:bodyPr lIns="50800" tIns="50800" rIns="50800" bIns="50800" rtlCol="0" anchor="ctr"/>
            <a:lstStyle/>
            <a:p>
              <a:pPr algn="ctr">
                <a:lnSpc>
                  <a:spcPts val="2659"/>
                </a:lnSpc>
              </a:pPr>
              <a:endParaRPr/>
            </a:p>
          </p:txBody>
        </p:sp>
      </p:grpSp>
      <p:sp>
        <p:nvSpPr>
          <p:cNvPr id="6" name="Freeform 6"/>
          <p:cNvSpPr/>
          <p:nvPr/>
        </p:nvSpPr>
        <p:spPr>
          <a:xfrm>
            <a:off x="15894741" y="8395595"/>
            <a:ext cx="2432073" cy="1891405"/>
          </a:xfrm>
          <a:custGeom>
            <a:avLst/>
            <a:gdLst/>
            <a:ahLst/>
            <a:cxnLst/>
            <a:rect l="l" t="t" r="r" b="b"/>
            <a:pathLst>
              <a:path w="2432073" h="1891405">
                <a:moveTo>
                  <a:pt x="0" y="0"/>
                </a:moveTo>
                <a:lnTo>
                  <a:pt x="2432073" y="0"/>
                </a:lnTo>
                <a:lnTo>
                  <a:pt x="2432073" y="1891405"/>
                </a:lnTo>
                <a:lnTo>
                  <a:pt x="0" y="1891405"/>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NL"/>
          </a:p>
        </p:txBody>
      </p:sp>
      <p:sp>
        <p:nvSpPr>
          <p:cNvPr id="8" name="TextBox 8"/>
          <p:cNvSpPr txBox="1"/>
          <p:nvPr/>
        </p:nvSpPr>
        <p:spPr>
          <a:xfrm>
            <a:off x="1439061" y="2874596"/>
            <a:ext cx="11939532" cy="436017"/>
          </a:xfrm>
          <a:prstGeom prst="rect">
            <a:avLst/>
          </a:prstGeom>
        </p:spPr>
        <p:txBody>
          <a:bodyPr wrap="square" lIns="0" tIns="0" rIns="0" bIns="0" rtlCol="0" anchor="t">
            <a:spAutoFit/>
          </a:bodyPr>
          <a:lstStyle/>
          <a:p>
            <a:pPr algn="just">
              <a:lnSpc>
                <a:spcPts val="3359"/>
              </a:lnSpc>
              <a:spcBef>
                <a:spcPct val="0"/>
              </a:spcBef>
            </a:pPr>
            <a:r>
              <a:rPr lang="en-US" sz="2399">
                <a:solidFill>
                  <a:srgbClr val="000000"/>
                </a:solidFill>
                <a:latin typeface="Poppins Bold"/>
                <a:ea typeface="Poppins Bold"/>
                <a:cs typeface="Poppins Bold"/>
                <a:sym typeface="Poppins Bold"/>
              </a:rPr>
              <a:t>Gate entry touchscreen</a:t>
            </a:r>
          </a:p>
        </p:txBody>
      </p:sp>
      <p:sp>
        <p:nvSpPr>
          <p:cNvPr id="7" name="TextBox 8">
            <a:extLst>
              <a:ext uri="{FF2B5EF4-FFF2-40B4-BE49-F238E27FC236}">
                <a16:creationId xmlns:a16="http://schemas.microsoft.com/office/drawing/2014/main" id="{A569C465-6A97-9A1B-375E-7FDBD07BEE47}"/>
              </a:ext>
            </a:extLst>
          </p:cNvPr>
          <p:cNvSpPr txBox="1"/>
          <p:nvPr/>
        </p:nvSpPr>
        <p:spPr>
          <a:xfrm>
            <a:off x="9751820" y="2874596"/>
            <a:ext cx="11939532" cy="436017"/>
          </a:xfrm>
          <a:prstGeom prst="rect">
            <a:avLst/>
          </a:prstGeom>
        </p:spPr>
        <p:txBody>
          <a:bodyPr wrap="square" lIns="0" tIns="0" rIns="0" bIns="0" rtlCol="0" anchor="t">
            <a:spAutoFit/>
          </a:bodyPr>
          <a:lstStyle/>
          <a:p>
            <a:pPr algn="just">
              <a:lnSpc>
                <a:spcPts val="3359"/>
              </a:lnSpc>
              <a:spcBef>
                <a:spcPct val="0"/>
              </a:spcBef>
            </a:pPr>
            <a:r>
              <a:rPr lang="en-US" sz="2350">
                <a:solidFill>
                  <a:srgbClr val="000000"/>
                </a:solidFill>
                <a:latin typeface="Poppins Bold"/>
                <a:ea typeface="Poppins Bold"/>
                <a:cs typeface="Poppins Bold"/>
                <a:sym typeface="Poppins Bold"/>
              </a:rPr>
              <a:t>Gate entry QR code</a:t>
            </a:r>
            <a:endParaRPr lang="en-US" sz="2399">
              <a:solidFill>
                <a:srgbClr val="000000"/>
              </a:solidFill>
              <a:latin typeface="Poppins Bold"/>
              <a:ea typeface="Poppins Bold"/>
              <a:cs typeface="Poppins Bold"/>
              <a:sym typeface="Poppins Bold"/>
            </a:endParaRPr>
          </a:p>
        </p:txBody>
      </p:sp>
      <p:sp>
        <p:nvSpPr>
          <p:cNvPr id="15" name="Freeform 9">
            <a:extLst>
              <a:ext uri="{FF2B5EF4-FFF2-40B4-BE49-F238E27FC236}">
                <a16:creationId xmlns:a16="http://schemas.microsoft.com/office/drawing/2014/main" id="{EB6BA3A7-2CA0-594C-6263-FCF01AA3DCB1}"/>
              </a:ext>
            </a:extLst>
          </p:cNvPr>
          <p:cNvSpPr/>
          <p:nvPr/>
        </p:nvSpPr>
        <p:spPr>
          <a:xfrm>
            <a:off x="16091575" y="8203059"/>
            <a:ext cx="1021976" cy="1021976"/>
          </a:xfrm>
          <a:custGeom>
            <a:avLst/>
            <a:gdLst/>
            <a:ahLst/>
            <a:cxnLst/>
            <a:rect l="l" t="t" r="r" b="b"/>
            <a:pathLst>
              <a:path w="2331432" h="2331432">
                <a:moveTo>
                  <a:pt x="0" y="0"/>
                </a:moveTo>
                <a:lnTo>
                  <a:pt x="2331432" y="0"/>
                </a:lnTo>
                <a:lnTo>
                  <a:pt x="2331432" y="2331432"/>
                </a:lnTo>
                <a:lnTo>
                  <a:pt x="0" y="2331432"/>
                </a:lnTo>
                <a:lnTo>
                  <a:pt x="0" y="0"/>
                </a:lnTo>
                <a:close/>
              </a:path>
            </a:pathLst>
          </a:custGeom>
          <a:blipFill>
            <a:blip r:embed="rId8"/>
            <a:stretch>
              <a:fillRect/>
            </a:stretch>
          </a:blipFill>
        </p:spPr>
        <p:txBody>
          <a:bodyPr/>
          <a:lstStyle/>
          <a:p>
            <a:endParaRPr lang="en-NL"/>
          </a:p>
        </p:txBody>
      </p:sp>
      <p:sp>
        <p:nvSpPr>
          <p:cNvPr id="12" name="TextBox 9">
            <a:extLst>
              <a:ext uri="{FF2B5EF4-FFF2-40B4-BE49-F238E27FC236}">
                <a16:creationId xmlns:a16="http://schemas.microsoft.com/office/drawing/2014/main" id="{CECD44F2-3B54-5250-442A-766F50BB61CD}"/>
              </a:ext>
            </a:extLst>
          </p:cNvPr>
          <p:cNvSpPr txBox="1"/>
          <p:nvPr/>
        </p:nvSpPr>
        <p:spPr>
          <a:xfrm>
            <a:off x="1400601" y="2065371"/>
            <a:ext cx="8115300" cy="509905"/>
          </a:xfrm>
          <a:prstGeom prst="rect">
            <a:avLst/>
          </a:prstGeom>
        </p:spPr>
        <p:txBody>
          <a:bodyPr lIns="0" tIns="0" rIns="0" bIns="0" rtlCol="0" anchor="t">
            <a:spAutoFit/>
          </a:bodyPr>
          <a:lstStyle/>
          <a:p>
            <a:pPr algn="just">
              <a:lnSpc>
                <a:spcPts val="3919"/>
              </a:lnSpc>
              <a:spcBef>
                <a:spcPct val="0"/>
              </a:spcBef>
            </a:pPr>
            <a:r>
              <a:rPr lang="en-US" sz="2799">
                <a:solidFill>
                  <a:srgbClr val="61B852"/>
                </a:solidFill>
                <a:latin typeface="Poppins Bold"/>
                <a:ea typeface="Poppins Bold"/>
                <a:cs typeface="Poppins Bold"/>
                <a:sym typeface="Poppins Bold"/>
              </a:rPr>
              <a:t>Club Entry</a:t>
            </a:r>
          </a:p>
        </p:txBody>
      </p:sp>
      <p:pic>
        <p:nvPicPr>
          <p:cNvPr id="10" name="4_GATE ENTRY TOUCH">
            <a:hlinkClick r:id="" action="ppaction://media"/>
            <a:extLst>
              <a:ext uri="{FF2B5EF4-FFF2-40B4-BE49-F238E27FC236}">
                <a16:creationId xmlns:a16="http://schemas.microsoft.com/office/drawing/2014/main" id="{421E8393-EDA2-37A7-2B0C-FB0A56BB6B4C}"/>
              </a:ext>
            </a:extLst>
          </p:cNvPr>
          <p:cNvPicPr>
            <a:picLocks noChangeAspect="1"/>
          </p:cNvPicPr>
          <p:nvPr>
            <a:videoFile r:link="rId2"/>
            <p:extLst>
              <p:ext uri="{DAA4B4D4-6D71-4841-9C94-3DE7FCFB9230}">
                <p14:media xmlns:p14="http://schemas.microsoft.com/office/powerpoint/2010/main" r:embed="rId1"/>
              </p:ext>
            </p:extLst>
          </p:nvPr>
        </p:nvPicPr>
        <p:blipFill>
          <a:blip r:embed="rId9"/>
          <a:stretch>
            <a:fillRect/>
          </a:stretch>
        </p:blipFill>
        <p:spPr>
          <a:xfrm>
            <a:off x="1439061" y="4149646"/>
            <a:ext cx="6001728" cy="3375972"/>
          </a:xfrm>
          <a:prstGeom prst="rect">
            <a:avLst/>
          </a:prstGeom>
        </p:spPr>
      </p:pic>
      <p:pic>
        <p:nvPicPr>
          <p:cNvPr id="13" name="1_Gate_Entry_QR Code">
            <a:hlinkClick r:id="" action="ppaction://media"/>
            <a:extLst>
              <a:ext uri="{FF2B5EF4-FFF2-40B4-BE49-F238E27FC236}">
                <a16:creationId xmlns:a16="http://schemas.microsoft.com/office/drawing/2014/main" id="{0BA90925-CE11-0747-45C7-0F45A74AD37D}"/>
              </a:ext>
            </a:extLst>
          </p:cNvPr>
          <p:cNvPicPr>
            <a:picLocks noChangeAspect="1"/>
          </p:cNvPicPr>
          <p:nvPr>
            <a:videoFile r:link="rId4"/>
            <p:extLst>
              <p:ext uri="{DAA4B4D4-6D71-4841-9C94-3DE7FCFB9230}">
                <p14:media xmlns:p14="http://schemas.microsoft.com/office/powerpoint/2010/main" r:embed="rId3"/>
              </p:ext>
            </p:extLst>
          </p:nvPr>
        </p:nvPicPr>
        <p:blipFill>
          <a:blip r:embed="rId10"/>
          <a:stretch>
            <a:fillRect/>
          </a:stretch>
        </p:blipFill>
        <p:spPr>
          <a:xfrm>
            <a:off x="9751820" y="4165118"/>
            <a:ext cx="6001726" cy="3375971"/>
          </a:xfrm>
          <a:prstGeom prst="rect">
            <a:avLst/>
          </a:prstGeom>
        </p:spPr>
      </p:pic>
      <p:grpSp>
        <p:nvGrpSpPr>
          <p:cNvPr id="9" name="Group 8">
            <a:extLst>
              <a:ext uri="{FF2B5EF4-FFF2-40B4-BE49-F238E27FC236}">
                <a16:creationId xmlns:a16="http://schemas.microsoft.com/office/drawing/2014/main" id="{FAF5B7DE-C0DA-A369-4E52-9A58E0BD6297}"/>
              </a:ext>
            </a:extLst>
          </p:cNvPr>
          <p:cNvGrpSpPr/>
          <p:nvPr/>
        </p:nvGrpSpPr>
        <p:grpSpPr>
          <a:xfrm>
            <a:off x="0" y="9982077"/>
            <a:ext cx="18316575" cy="148628"/>
            <a:chOff x="0" y="9924021"/>
            <a:chExt cx="18316575" cy="148628"/>
          </a:xfrm>
        </p:grpSpPr>
        <p:sp>
          <p:nvSpPr>
            <p:cNvPr id="11" name="Rectangle 10">
              <a:extLst>
                <a:ext uri="{FF2B5EF4-FFF2-40B4-BE49-F238E27FC236}">
                  <a16:creationId xmlns:a16="http://schemas.microsoft.com/office/drawing/2014/main" id="{67A84BBC-4CDC-24B0-E856-47616043BF59}"/>
                </a:ext>
              </a:extLst>
            </p:cNvPr>
            <p:cNvSpPr/>
            <p:nvPr/>
          </p:nvSpPr>
          <p:spPr>
            <a:xfrm>
              <a:off x="0" y="9924021"/>
              <a:ext cx="6105525" cy="148108"/>
            </a:xfrm>
            <a:prstGeom prst="rect">
              <a:avLst/>
            </a:prstGeom>
            <a:solidFill>
              <a:srgbClr val="20ADE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4" name="Rectangle 13">
              <a:extLst>
                <a:ext uri="{FF2B5EF4-FFF2-40B4-BE49-F238E27FC236}">
                  <a16:creationId xmlns:a16="http://schemas.microsoft.com/office/drawing/2014/main" id="{B8329DD1-AFAD-312D-501D-6AC92AAEFFAF}"/>
                </a:ext>
              </a:extLst>
            </p:cNvPr>
            <p:cNvSpPr/>
            <p:nvPr/>
          </p:nvSpPr>
          <p:spPr>
            <a:xfrm>
              <a:off x="6105525" y="9924166"/>
              <a:ext cx="6105525" cy="148108"/>
            </a:xfrm>
            <a:prstGeom prst="rect">
              <a:avLst/>
            </a:prstGeom>
            <a:solidFill>
              <a:srgbClr val="61B85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6" name="Rectangle 15">
              <a:extLst>
                <a:ext uri="{FF2B5EF4-FFF2-40B4-BE49-F238E27FC236}">
                  <a16:creationId xmlns:a16="http://schemas.microsoft.com/office/drawing/2014/main" id="{DDB5037F-8719-CA10-171E-79914C092FF8}"/>
                </a:ext>
              </a:extLst>
            </p:cNvPr>
            <p:cNvSpPr/>
            <p:nvPr/>
          </p:nvSpPr>
          <p:spPr>
            <a:xfrm>
              <a:off x="12211050" y="9924541"/>
              <a:ext cx="6105525" cy="148108"/>
            </a:xfrm>
            <a:prstGeom prst="rect">
              <a:avLst/>
            </a:prstGeom>
            <a:solidFill>
              <a:srgbClr val="FFDE5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spTree>
    <p:extLst>
      <p:ext uri="{BB962C8B-B14F-4D97-AF65-F5344CB8AC3E}">
        <p14:creationId xmlns:p14="http://schemas.microsoft.com/office/powerpoint/2010/main" val="680738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609" fill="hold"/>
                                        <p:tgtEl>
                                          <p:spTgt spid="10"/>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2013"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10"/>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10"/>
                                        </p:tgtEl>
                                      </p:cBhvr>
                                    </p:cmd>
                                  </p:childTnLst>
                                </p:cTn>
                              </p:par>
                            </p:childTnLst>
                          </p:cTn>
                        </p:par>
                      </p:childTnLst>
                    </p:cTn>
                  </p:par>
                </p:childTnLst>
              </p:cTn>
              <p:nextCondLst>
                <p:cond evt="onClick" delay="0">
                  <p:tgtEl>
                    <p:spTgt spid="10"/>
                  </p:tgtEl>
                </p:cond>
              </p:nextCondLst>
            </p:seq>
            <p:video>
              <p:cMediaNode vol="80000">
                <p:cTn id="16" fill="hold" display="0">
                  <p:stCondLst>
                    <p:cond delay="indefinite"/>
                  </p:stCondLst>
                </p:cTn>
                <p:tgtEl>
                  <p:spTgt spid="10"/>
                </p:tgtEl>
              </p:cMediaNode>
            </p:video>
            <p:seq concurrent="1" nextAc="seek">
              <p:cTn id="17" restart="whenNotActive" fill="hold" evtFilter="cancelBubble" nodeType="interactiveSeq">
                <p:stCondLst>
                  <p:cond evt="onClick" delay="0">
                    <p:tgtEl>
                      <p:spTgt spid="13"/>
                    </p:tgtEl>
                  </p:cond>
                </p:stCondLst>
                <p:endSync evt="end" delay="0">
                  <p:rtn val="all"/>
                </p:endSync>
                <p:childTnLst>
                  <p:par>
                    <p:cTn id="18" fill="hold">
                      <p:stCondLst>
                        <p:cond delay="0"/>
                      </p:stCondLst>
                      <p:childTnLst>
                        <p:par>
                          <p:cTn id="19" fill="hold">
                            <p:stCondLst>
                              <p:cond delay="0"/>
                            </p:stCondLst>
                            <p:childTnLst>
                              <p:par>
                                <p:cTn id="20" presetID="2" presetClass="mediacall" presetSubtype="0" fill="hold" nodeType="clickEffect">
                                  <p:stCondLst>
                                    <p:cond delay="0"/>
                                  </p:stCondLst>
                                  <p:childTnLst>
                                    <p:cmd type="call" cmd="togglePause">
                                      <p:cBhvr>
                                        <p:cTn id="21" dur="1" fill="hold"/>
                                        <p:tgtEl>
                                          <p:spTgt spid="13"/>
                                        </p:tgtEl>
                                      </p:cBhvr>
                                    </p:cmd>
                                  </p:childTnLst>
                                </p:cTn>
                              </p:par>
                            </p:childTnLst>
                          </p:cTn>
                        </p:par>
                      </p:childTnLst>
                    </p:cTn>
                  </p:par>
                </p:childTnLst>
              </p:cTn>
              <p:nextCondLst>
                <p:cond evt="onClick" delay="0">
                  <p:tgtEl>
                    <p:spTgt spid="13"/>
                  </p:tgtEl>
                </p:cond>
              </p:nextCondLst>
            </p:seq>
            <p:video>
              <p:cMediaNode vol="80000">
                <p:cTn id="22" fill="hold" display="0">
                  <p:stCondLst>
                    <p:cond delay="indefinite"/>
                  </p:stCondLst>
                </p:cTn>
                <p:tgtEl>
                  <p:spTgt spid="13"/>
                </p:tgtEl>
              </p:cMediaNode>
            </p:vide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424585" cy="2072808"/>
          </a:xfrm>
          <a:custGeom>
            <a:avLst/>
            <a:gdLst/>
            <a:ahLst/>
            <a:cxnLst/>
            <a:rect l="l" t="t" r="r" b="b"/>
            <a:pathLst>
              <a:path w="1424585" h="2072808">
                <a:moveTo>
                  <a:pt x="0" y="0"/>
                </a:moveTo>
                <a:lnTo>
                  <a:pt x="1424585" y="0"/>
                </a:lnTo>
                <a:lnTo>
                  <a:pt x="1424585" y="2072808"/>
                </a:lnTo>
                <a:lnTo>
                  <a:pt x="0" y="207280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NL"/>
          </a:p>
        </p:txBody>
      </p:sp>
      <p:grpSp>
        <p:nvGrpSpPr>
          <p:cNvPr id="3" name="Group 3"/>
          <p:cNvGrpSpPr/>
          <p:nvPr/>
        </p:nvGrpSpPr>
        <p:grpSpPr>
          <a:xfrm>
            <a:off x="356040" y="9526251"/>
            <a:ext cx="356252" cy="347296"/>
            <a:chOff x="0" y="0"/>
            <a:chExt cx="759623" cy="740527"/>
          </a:xfrm>
        </p:grpSpPr>
        <p:sp>
          <p:nvSpPr>
            <p:cNvPr id="4" name="Freeform 4"/>
            <p:cNvSpPr/>
            <p:nvPr/>
          </p:nvSpPr>
          <p:spPr>
            <a:xfrm>
              <a:off x="0" y="0"/>
              <a:ext cx="759623" cy="740527"/>
            </a:xfrm>
            <a:custGeom>
              <a:avLst/>
              <a:gdLst/>
              <a:ahLst/>
              <a:cxnLst/>
              <a:rect l="l" t="t" r="r" b="b"/>
              <a:pathLst>
                <a:path w="759623" h="740527">
                  <a:moveTo>
                    <a:pt x="379812" y="0"/>
                  </a:moveTo>
                  <a:cubicBezTo>
                    <a:pt x="170047" y="0"/>
                    <a:pt x="0" y="165773"/>
                    <a:pt x="0" y="370263"/>
                  </a:cubicBezTo>
                  <a:cubicBezTo>
                    <a:pt x="0" y="574754"/>
                    <a:pt x="170047" y="740527"/>
                    <a:pt x="379812" y="740527"/>
                  </a:cubicBezTo>
                  <a:cubicBezTo>
                    <a:pt x="589576" y="740527"/>
                    <a:pt x="759623" y="574754"/>
                    <a:pt x="759623" y="370263"/>
                  </a:cubicBezTo>
                  <a:cubicBezTo>
                    <a:pt x="759623" y="165773"/>
                    <a:pt x="589576" y="0"/>
                    <a:pt x="379812" y="0"/>
                  </a:cubicBezTo>
                  <a:close/>
                </a:path>
              </a:pathLst>
            </a:custGeom>
            <a:solidFill>
              <a:srgbClr val="FFC732"/>
            </a:solidFill>
          </p:spPr>
          <p:txBody>
            <a:bodyPr/>
            <a:lstStyle/>
            <a:p>
              <a:endParaRPr lang="en-NL"/>
            </a:p>
          </p:txBody>
        </p:sp>
        <p:sp>
          <p:nvSpPr>
            <p:cNvPr id="5" name="TextBox 5"/>
            <p:cNvSpPr txBox="1"/>
            <p:nvPr/>
          </p:nvSpPr>
          <p:spPr>
            <a:xfrm>
              <a:off x="71215" y="12274"/>
              <a:ext cx="617194" cy="658828"/>
            </a:xfrm>
            <a:prstGeom prst="rect">
              <a:avLst/>
            </a:prstGeom>
          </p:spPr>
          <p:txBody>
            <a:bodyPr lIns="50800" tIns="50800" rIns="50800" bIns="50800" rtlCol="0" anchor="ctr"/>
            <a:lstStyle/>
            <a:p>
              <a:pPr algn="ctr">
                <a:lnSpc>
                  <a:spcPts val="2659"/>
                </a:lnSpc>
              </a:pPr>
              <a:endParaRPr/>
            </a:p>
          </p:txBody>
        </p:sp>
      </p:grpSp>
      <p:sp>
        <p:nvSpPr>
          <p:cNvPr id="6" name="Freeform 6"/>
          <p:cNvSpPr/>
          <p:nvPr/>
        </p:nvSpPr>
        <p:spPr>
          <a:xfrm>
            <a:off x="15894741" y="8395595"/>
            <a:ext cx="2432073" cy="1891405"/>
          </a:xfrm>
          <a:custGeom>
            <a:avLst/>
            <a:gdLst/>
            <a:ahLst/>
            <a:cxnLst/>
            <a:rect l="l" t="t" r="r" b="b"/>
            <a:pathLst>
              <a:path w="2432073" h="1891405">
                <a:moveTo>
                  <a:pt x="0" y="0"/>
                </a:moveTo>
                <a:lnTo>
                  <a:pt x="2432073" y="0"/>
                </a:lnTo>
                <a:lnTo>
                  <a:pt x="2432073" y="1891405"/>
                </a:lnTo>
                <a:lnTo>
                  <a:pt x="0" y="189140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NL"/>
          </a:p>
        </p:txBody>
      </p:sp>
      <p:sp>
        <p:nvSpPr>
          <p:cNvPr id="7" name="Freeform 7"/>
          <p:cNvSpPr/>
          <p:nvPr/>
        </p:nvSpPr>
        <p:spPr>
          <a:xfrm>
            <a:off x="1424940" y="3636645"/>
            <a:ext cx="3013710" cy="3013710"/>
          </a:xfrm>
          <a:custGeom>
            <a:avLst/>
            <a:gdLst/>
            <a:ahLst/>
            <a:cxnLst/>
            <a:rect l="l" t="t" r="r" b="b"/>
            <a:pathLst>
              <a:path w="3013710" h="3013710">
                <a:moveTo>
                  <a:pt x="0" y="0"/>
                </a:moveTo>
                <a:lnTo>
                  <a:pt x="3013710" y="0"/>
                </a:lnTo>
                <a:lnTo>
                  <a:pt x="3013710" y="3013710"/>
                </a:lnTo>
                <a:lnTo>
                  <a:pt x="0" y="3013710"/>
                </a:lnTo>
                <a:lnTo>
                  <a:pt x="0" y="0"/>
                </a:lnTo>
                <a:close/>
              </a:path>
            </a:pathLst>
          </a:custGeom>
          <a:blipFill>
            <a:blip r:embed="rId4"/>
            <a:stretch>
              <a:fillRect/>
            </a:stretch>
          </a:blipFill>
        </p:spPr>
        <p:txBody>
          <a:bodyPr/>
          <a:lstStyle/>
          <a:p>
            <a:endParaRPr lang="en-NL"/>
          </a:p>
        </p:txBody>
      </p:sp>
      <p:sp>
        <p:nvSpPr>
          <p:cNvPr id="8" name="TextBox 8"/>
          <p:cNvSpPr txBox="1"/>
          <p:nvPr/>
        </p:nvSpPr>
        <p:spPr>
          <a:xfrm>
            <a:off x="6066546" y="2775482"/>
            <a:ext cx="11939532" cy="4337278"/>
          </a:xfrm>
          <a:prstGeom prst="rect">
            <a:avLst/>
          </a:prstGeom>
        </p:spPr>
        <p:txBody>
          <a:bodyPr lIns="0" tIns="0" rIns="0" bIns="0" rtlCol="0" anchor="t">
            <a:spAutoFit/>
          </a:bodyPr>
          <a:lstStyle/>
          <a:p>
            <a:pPr algn="just">
              <a:lnSpc>
                <a:spcPts val="3359"/>
              </a:lnSpc>
            </a:pPr>
            <a:r>
              <a:rPr lang="en-US" sz="2399" dirty="0">
                <a:solidFill>
                  <a:srgbClr val="000000"/>
                </a:solidFill>
                <a:latin typeface="Poppins Bold"/>
                <a:ea typeface="Poppins Bold"/>
                <a:cs typeface="Poppins Bold"/>
                <a:sym typeface="Poppins Bold"/>
              </a:rPr>
              <a:t>Send Messages easily</a:t>
            </a:r>
          </a:p>
          <a:p>
            <a:pPr algn="just">
              <a:lnSpc>
                <a:spcPts val="3359"/>
              </a:lnSpc>
            </a:pPr>
            <a:endParaRPr lang="en-US" sz="2399" dirty="0">
              <a:solidFill>
                <a:srgbClr val="000000"/>
              </a:solidFill>
              <a:latin typeface="Poppins Bold"/>
              <a:ea typeface="Poppins Bold"/>
              <a:cs typeface="Poppins Bold"/>
              <a:sym typeface="Poppins Bold"/>
            </a:endParaRPr>
          </a:p>
          <a:p>
            <a:pPr marL="518158" lvl="1" indent="-259079">
              <a:lnSpc>
                <a:spcPts val="3359"/>
              </a:lnSpc>
              <a:buFont typeface="Arial"/>
              <a:buChar char="•"/>
            </a:pPr>
            <a:r>
              <a:rPr lang="en-US" sz="2399" dirty="0">
                <a:solidFill>
                  <a:srgbClr val="000000"/>
                </a:solidFill>
                <a:latin typeface="Poppins Light"/>
                <a:ea typeface="Poppins Light"/>
                <a:cs typeface="Poppins Light"/>
                <a:sym typeface="Poppins Light"/>
              </a:rPr>
              <a:t>SMS and Email registration of each member</a:t>
            </a:r>
          </a:p>
          <a:p>
            <a:pPr algn="just">
              <a:lnSpc>
                <a:spcPts val="3359"/>
              </a:lnSpc>
            </a:pPr>
            <a:endParaRPr lang="en-US" sz="2399" dirty="0">
              <a:solidFill>
                <a:srgbClr val="000000"/>
              </a:solidFill>
              <a:latin typeface="Poppins Light"/>
              <a:ea typeface="Poppins Light"/>
              <a:cs typeface="Poppins Light"/>
              <a:sym typeface="Poppins Light"/>
            </a:endParaRPr>
          </a:p>
          <a:p>
            <a:pPr marL="518158" lvl="1" indent="-259079">
              <a:lnSpc>
                <a:spcPts val="3359"/>
              </a:lnSpc>
              <a:buFont typeface="Arial"/>
              <a:buChar char="•"/>
            </a:pPr>
            <a:r>
              <a:rPr lang="en-US" sz="2399" dirty="0">
                <a:solidFill>
                  <a:srgbClr val="000000"/>
                </a:solidFill>
                <a:latin typeface="Poppins Light"/>
                <a:ea typeface="Poppins Light"/>
                <a:cs typeface="Poppins Light"/>
                <a:sym typeface="Poppins Light"/>
              </a:rPr>
              <a:t>Send bulk SMS or bulk Email any kind of message to the club members</a:t>
            </a:r>
          </a:p>
          <a:p>
            <a:pPr algn="just">
              <a:lnSpc>
                <a:spcPts val="3359"/>
              </a:lnSpc>
            </a:pPr>
            <a:endParaRPr lang="en-US" sz="2399" dirty="0">
              <a:solidFill>
                <a:srgbClr val="000000"/>
              </a:solidFill>
              <a:latin typeface="Poppins Light"/>
              <a:ea typeface="Poppins Light"/>
              <a:cs typeface="Poppins Light"/>
              <a:sym typeface="Poppins Light"/>
            </a:endParaRPr>
          </a:p>
          <a:p>
            <a:pPr marL="518158" lvl="1" indent="-259079">
              <a:lnSpc>
                <a:spcPts val="3359"/>
              </a:lnSpc>
              <a:buFont typeface="Arial"/>
              <a:buChar char="•"/>
            </a:pPr>
            <a:r>
              <a:rPr lang="en-US" sz="2399" dirty="0">
                <a:solidFill>
                  <a:srgbClr val="000000"/>
                </a:solidFill>
                <a:latin typeface="Poppins Light"/>
                <a:ea typeface="Poppins Light"/>
                <a:cs typeface="Poppins Light"/>
                <a:sym typeface="Poppins Light"/>
              </a:rPr>
              <a:t>Automatic SMS / email notification for facilities used by the member and their family.</a:t>
            </a:r>
          </a:p>
          <a:p>
            <a:pPr algn="just">
              <a:lnSpc>
                <a:spcPts val="3359"/>
              </a:lnSpc>
            </a:pPr>
            <a:endParaRPr lang="en-US" sz="2399" dirty="0">
              <a:solidFill>
                <a:srgbClr val="000000"/>
              </a:solidFill>
              <a:latin typeface="Poppins Light"/>
              <a:ea typeface="Poppins Light"/>
              <a:cs typeface="Poppins Light"/>
              <a:sym typeface="Poppins Light"/>
            </a:endParaRPr>
          </a:p>
          <a:p>
            <a:pPr marL="518158" lvl="1" indent="-259079">
              <a:lnSpc>
                <a:spcPts val="3359"/>
              </a:lnSpc>
              <a:buFont typeface="Arial"/>
              <a:buChar char="•"/>
            </a:pPr>
            <a:r>
              <a:rPr lang="en-US" sz="2399" dirty="0">
                <a:solidFill>
                  <a:srgbClr val="000000"/>
                </a:solidFill>
                <a:latin typeface="Poppins Light"/>
                <a:ea typeface="Poppins Light"/>
                <a:cs typeface="Poppins Light"/>
                <a:sym typeface="Poppins Light"/>
              </a:rPr>
              <a:t>Automatic SMS / email notification about monthly bill</a:t>
            </a:r>
          </a:p>
        </p:txBody>
      </p:sp>
      <p:sp>
        <p:nvSpPr>
          <p:cNvPr id="9" name="TextBox 9"/>
          <p:cNvSpPr txBox="1"/>
          <p:nvPr/>
        </p:nvSpPr>
        <p:spPr>
          <a:xfrm>
            <a:off x="6066546" y="1987083"/>
            <a:ext cx="8115300" cy="509905"/>
          </a:xfrm>
          <a:prstGeom prst="rect">
            <a:avLst/>
          </a:prstGeom>
        </p:spPr>
        <p:txBody>
          <a:bodyPr lIns="0" tIns="0" rIns="0" bIns="0" rtlCol="0" anchor="t">
            <a:spAutoFit/>
          </a:bodyPr>
          <a:lstStyle/>
          <a:p>
            <a:pPr algn="just">
              <a:lnSpc>
                <a:spcPts val="3919"/>
              </a:lnSpc>
              <a:spcBef>
                <a:spcPct val="0"/>
              </a:spcBef>
            </a:pPr>
            <a:r>
              <a:rPr lang="en-US" sz="2799">
                <a:solidFill>
                  <a:srgbClr val="61B852"/>
                </a:solidFill>
                <a:latin typeface="Poppins Bold"/>
                <a:ea typeface="Poppins Bold"/>
                <a:cs typeface="Poppins Bold"/>
                <a:sym typeface="Poppins Bold"/>
              </a:rPr>
              <a:t>SMS and Email Integration</a:t>
            </a:r>
          </a:p>
        </p:txBody>
      </p:sp>
      <p:grpSp>
        <p:nvGrpSpPr>
          <p:cNvPr id="10" name="Group 9">
            <a:extLst>
              <a:ext uri="{FF2B5EF4-FFF2-40B4-BE49-F238E27FC236}">
                <a16:creationId xmlns:a16="http://schemas.microsoft.com/office/drawing/2014/main" id="{FDBE2D39-C728-17D1-9778-150BFF9BA70F}"/>
              </a:ext>
            </a:extLst>
          </p:cNvPr>
          <p:cNvGrpSpPr/>
          <p:nvPr/>
        </p:nvGrpSpPr>
        <p:grpSpPr>
          <a:xfrm>
            <a:off x="0" y="9982077"/>
            <a:ext cx="18316575" cy="148628"/>
            <a:chOff x="0" y="9924021"/>
            <a:chExt cx="18316575" cy="148628"/>
          </a:xfrm>
        </p:grpSpPr>
        <p:sp>
          <p:nvSpPr>
            <p:cNvPr id="11" name="Rectangle 10">
              <a:extLst>
                <a:ext uri="{FF2B5EF4-FFF2-40B4-BE49-F238E27FC236}">
                  <a16:creationId xmlns:a16="http://schemas.microsoft.com/office/drawing/2014/main" id="{E402DFDE-25B2-75B6-0707-FE86445E3788}"/>
                </a:ext>
              </a:extLst>
            </p:cNvPr>
            <p:cNvSpPr/>
            <p:nvPr/>
          </p:nvSpPr>
          <p:spPr>
            <a:xfrm>
              <a:off x="0" y="9924021"/>
              <a:ext cx="6105525" cy="148108"/>
            </a:xfrm>
            <a:prstGeom prst="rect">
              <a:avLst/>
            </a:prstGeom>
            <a:solidFill>
              <a:srgbClr val="20ADE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Rectangle 11">
              <a:extLst>
                <a:ext uri="{FF2B5EF4-FFF2-40B4-BE49-F238E27FC236}">
                  <a16:creationId xmlns:a16="http://schemas.microsoft.com/office/drawing/2014/main" id="{06B582BD-859E-2582-A74E-092A54D646E9}"/>
                </a:ext>
              </a:extLst>
            </p:cNvPr>
            <p:cNvSpPr/>
            <p:nvPr/>
          </p:nvSpPr>
          <p:spPr>
            <a:xfrm>
              <a:off x="6105525" y="9924166"/>
              <a:ext cx="6105525" cy="148108"/>
            </a:xfrm>
            <a:prstGeom prst="rect">
              <a:avLst/>
            </a:prstGeom>
            <a:solidFill>
              <a:srgbClr val="61B85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3" name="Rectangle 12">
              <a:extLst>
                <a:ext uri="{FF2B5EF4-FFF2-40B4-BE49-F238E27FC236}">
                  <a16:creationId xmlns:a16="http://schemas.microsoft.com/office/drawing/2014/main" id="{831F80CC-4BD6-6533-4027-80B91544DEF7}"/>
                </a:ext>
              </a:extLst>
            </p:cNvPr>
            <p:cNvSpPr/>
            <p:nvPr/>
          </p:nvSpPr>
          <p:spPr>
            <a:xfrm>
              <a:off x="12211050" y="9924541"/>
              <a:ext cx="6105525" cy="148108"/>
            </a:xfrm>
            <a:prstGeom prst="rect">
              <a:avLst/>
            </a:prstGeom>
            <a:solidFill>
              <a:srgbClr val="FFDE5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424585" cy="2072808"/>
          </a:xfrm>
          <a:custGeom>
            <a:avLst/>
            <a:gdLst/>
            <a:ahLst/>
            <a:cxnLst/>
            <a:rect l="l" t="t" r="r" b="b"/>
            <a:pathLst>
              <a:path w="1424585" h="2072808">
                <a:moveTo>
                  <a:pt x="0" y="0"/>
                </a:moveTo>
                <a:lnTo>
                  <a:pt x="1424585" y="0"/>
                </a:lnTo>
                <a:lnTo>
                  <a:pt x="1424585" y="2072808"/>
                </a:lnTo>
                <a:lnTo>
                  <a:pt x="0" y="207280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NL"/>
          </a:p>
        </p:txBody>
      </p:sp>
      <p:grpSp>
        <p:nvGrpSpPr>
          <p:cNvPr id="3" name="Group 3"/>
          <p:cNvGrpSpPr/>
          <p:nvPr/>
        </p:nvGrpSpPr>
        <p:grpSpPr>
          <a:xfrm>
            <a:off x="356040" y="9526251"/>
            <a:ext cx="356252" cy="347296"/>
            <a:chOff x="0" y="0"/>
            <a:chExt cx="759623" cy="740527"/>
          </a:xfrm>
        </p:grpSpPr>
        <p:sp>
          <p:nvSpPr>
            <p:cNvPr id="4" name="Freeform 4"/>
            <p:cNvSpPr/>
            <p:nvPr/>
          </p:nvSpPr>
          <p:spPr>
            <a:xfrm>
              <a:off x="0" y="0"/>
              <a:ext cx="759623" cy="740527"/>
            </a:xfrm>
            <a:custGeom>
              <a:avLst/>
              <a:gdLst/>
              <a:ahLst/>
              <a:cxnLst/>
              <a:rect l="l" t="t" r="r" b="b"/>
              <a:pathLst>
                <a:path w="759623" h="740527">
                  <a:moveTo>
                    <a:pt x="379812" y="0"/>
                  </a:moveTo>
                  <a:cubicBezTo>
                    <a:pt x="170047" y="0"/>
                    <a:pt x="0" y="165773"/>
                    <a:pt x="0" y="370263"/>
                  </a:cubicBezTo>
                  <a:cubicBezTo>
                    <a:pt x="0" y="574754"/>
                    <a:pt x="170047" y="740527"/>
                    <a:pt x="379812" y="740527"/>
                  </a:cubicBezTo>
                  <a:cubicBezTo>
                    <a:pt x="589576" y="740527"/>
                    <a:pt x="759623" y="574754"/>
                    <a:pt x="759623" y="370263"/>
                  </a:cubicBezTo>
                  <a:cubicBezTo>
                    <a:pt x="759623" y="165773"/>
                    <a:pt x="589576" y="0"/>
                    <a:pt x="379812" y="0"/>
                  </a:cubicBezTo>
                  <a:close/>
                </a:path>
              </a:pathLst>
            </a:custGeom>
            <a:solidFill>
              <a:srgbClr val="FFC732"/>
            </a:solidFill>
          </p:spPr>
          <p:txBody>
            <a:bodyPr/>
            <a:lstStyle/>
            <a:p>
              <a:endParaRPr lang="en-NL"/>
            </a:p>
          </p:txBody>
        </p:sp>
        <p:sp>
          <p:nvSpPr>
            <p:cNvPr id="5" name="TextBox 5"/>
            <p:cNvSpPr txBox="1"/>
            <p:nvPr/>
          </p:nvSpPr>
          <p:spPr>
            <a:xfrm>
              <a:off x="71215" y="12274"/>
              <a:ext cx="617194" cy="658828"/>
            </a:xfrm>
            <a:prstGeom prst="rect">
              <a:avLst/>
            </a:prstGeom>
          </p:spPr>
          <p:txBody>
            <a:bodyPr lIns="50800" tIns="50800" rIns="50800" bIns="50800" rtlCol="0" anchor="ctr"/>
            <a:lstStyle/>
            <a:p>
              <a:pPr algn="ctr">
                <a:lnSpc>
                  <a:spcPts val="2659"/>
                </a:lnSpc>
              </a:pPr>
              <a:endParaRPr/>
            </a:p>
          </p:txBody>
        </p:sp>
      </p:grpSp>
      <p:sp>
        <p:nvSpPr>
          <p:cNvPr id="6" name="Freeform 6"/>
          <p:cNvSpPr/>
          <p:nvPr/>
        </p:nvSpPr>
        <p:spPr>
          <a:xfrm>
            <a:off x="15894741" y="8395595"/>
            <a:ext cx="2432073" cy="1891405"/>
          </a:xfrm>
          <a:custGeom>
            <a:avLst/>
            <a:gdLst/>
            <a:ahLst/>
            <a:cxnLst/>
            <a:rect l="l" t="t" r="r" b="b"/>
            <a:pathLst>
              <a:path w="2432073" h="1891405">
                <a:moveTo>
                  <a:pt x="0" y="0"/>
                </a:moveTo>
                <a:lnTo>
                  <a:pt x="2432073" y="0"/>
                </a:lnTo>
                <a:lnTo>
                  <a:pt x="2432073" y="1891405"/>
                </a:lnTo>
                <a:lnTo>
                  <a:pt x="0" y="189140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NL"/>
          </a:p>
        </p:txBody>
      </p:sp>
      <p:sp>
        <p:nvSpPr>
          <p:cNvPr id="7" name="Freeform 7"/>
          <p:cNvSpPr/>
          <p:nvPr/>
        </p:nvSpPr>
        <p:spPr>
          <a:xfrm>
            <a:off x="1424940" y="3636645"/>
            <a:ext cx="3013710" cy="3013710"/>
          </a:xfrm>
          <a:custGeom>
            <a:avLst/>
            <a:gdLst/>
            <a:ahLst/>
            <a:cxnLst/>
            <a:rect l="l" t="t" r="r" b="b"/>
            <a:pathLst>
              <a:path w="3013710" h="3013710">
                <a:moveTo>
                  <a:pt x="0" y="0"/>
                </a:moveTo>
                <a:lnTo>
                  <a:pt x="3013710" y="0"/>
                </a:lnTo>
                <a:lnTo>
                  <a:pt x="3013710" y="3013710"/>
                </a:lnTo>
                <a:lnTo>
                  <a:pt x="0" y="3013710"/>
                </a:lnTo>
                <a:lnTo>
                  <a:pt x="0" y="0"/>
                </a:lnTo>
                <a:close/>
              </a:path>
            </a:pathLst>
          </a:custGeom>
          <a:blipFill>
            <a:blip r:embed="rId4"/>
            <a:stretch>
              <a:fillRect/>
            </a:stretch>
          </a:blipFill>
        </p:spPr>
        <p:txBody>
          <a:bodyPr/>
          <a:lstStyle/>
          <a:p>
            <a:endParaRPr lang="en-NL"/>
          </a:p>
        </p:txBody>
      </p:sp>
      <p:sp>
        <p:nvSpPr>
          <p:cNvPr id="8" name="TextBox 8"/>
          <p:cNvSpPr txBox="1"/>
          <p:nvPr/>
        </p:nvSpPr>
        <p:spPr>
          <a:xfrm>
            <a:off x="6066546" y="1350374"/>
            <a:ext cx="11939532" cy="8603361"/>
          </a:xfrm>
          <a:prstGeom prst="rect">
            <a:avLst/>
          </a:prstGeom>
        </p:spPr>
        <p:txBody>
          <a:bodyPr lIns="0" tIns="0" rIns="0" bIns="0" rtlCol="0" anchor="t">
            <a:spAutoFit/>
          </a:bodyPr>
          <a:lstStyle/>
          <a:p>
            <a:pPr algn="just">
              <a:lnSpc>
                <a:spcPts val="2711"/>
              </a:lnSpc>
            </a:pPr>
            <a:r>
              <a:rPr lang="en-US" sz="2399" dirty="0">
                <a:solidFill>
                  <a:srgbClr val="000000"/>
                </a:solidFill>
                <a:latin typeface="Poppins Bold"/>
                <a:ea typeface="Poppins Bold"/>
                <a:cs typeface="Poppins Bold"/>
                <a:sym typeface="Poppins Bold"/>
              </a:rPr>
              <a:t>The web App portal will be a central Web Presence for Administrators of the club</a:t>
            </a:r>
          </a:p>
          <a:p>
            <a:pPr algn="just">
              <a:lnSpc>
                <a:spcPts val="2711"/>
              </a:lnSpc>
            </a:pPr>
            <a:endParaRPr lang="en-US" sz="2399" dirty="0">
              <a:solidFill>
                <a:srgbClr val="000000"/>
              </a:solidFill>
              <a:latin typeface="Poppins Bold"/>
              <a:ea typeface="Poppins Bold"/>
              <a:cs typeface="Poppins Bold"/>
              <a:sym typeface="Poppins Bold"/>
            </a:endParaRPr>
          </a:p>
          <a:p>
            <a:pPr marL="518158" lvl="1" indent="-259079">
              <a:lnSpc>
                <a:spcPts val="2711"/>
              </a:lnSpc>
              <a:buFont typeface="Arial"/>
              <a:buChar char="•"/>
            </a:pPr>
            <a:r>
              <a:rPr lang="en-US" sz="2399" dirty="0">
                <a:solidFill>
                  <a:srgbClr val="000000"/>
                </a:solidFill>
                <a:latin typeface="Poppins Light"/>
                <a:ea typeface="Poppins Light"/>
                <a:cs typeface="Poppins Light"/>
                <a:sym typeface="Poppins Light"/>
              </a:rPr>
              <a:t>Standard Information about the club which will change only once a year</a:t>
            </a:r>
          </a:p>
          <a:p>
            <a:pPr algn="just">
              <a:lnSpc>
                <a:spcPts val="2711"/>
              </a:lnSpc>
            </a:pPr>
            <a:endParaRPr lang="en-US" sz="2399" dirty="0">
              <a:solidFill>
                <a:srgbClr val="000000"/>
              </a:solidFill>
              <a:latin typeface="Poppins Light"/>
              <a:ea typeface="Poppins Light"/>
              <a:cs typeface="Poppins Light"/>
              <a:sym typeface="Poppins Light"/>
            </a:endParaRPr>
          </a:p>
          <a:p>
            <a:pPr marL="518158" lvl="1" indent="-259079">
              <a:lnSpc>
                <a:spcPts val="2711"/>
              </a:lnSpc>
              <a:buFont typeface="Arial"/>
              <a:buChar char="•"/>
            </a:pPr>
            <a:r>
              <a:rPr lang="en-US" sz="2399" dirty="0">
                <a:solidFill>
                  <a:srgbClr val="000000"/>
                </a:solidFill>
                <a:latin typeface="Poppins Light"/>
                <a:ea typeface="Poppins Light"/>
                <a:cs typeface="Poppins Light"/>
                <a:sym typeface="Poppins Light"/>
              </a:rPr>
              <a:t>Variable information about the club, relating to activities, functions, events which will change often</a:t>
            </a:r>
          </a:p>
          <a:p>
            <a:pPr algn="just">
              <a:lnSpc>
                <a:spcPts val="2711"/>
              </a:lnSpc>
            </a:pPr>
            <a:endParaRPr lang="en-US" sz="2399" dirty="0">
              <a:solidFill>
                <a:srgbClr val="000000"/>
              </a:solidFill>
              <a:latin typeface="Poppins Light"/>
              <a:ea typeface="Poppins Light"/>
              <a:cs typeface="Poppins Light"/>
              <a:sym typeface="Poppins Light"/>
            </a:endParaRPr>
          </a:p>
          <a:p>
            <a:pPr marL="518158" lvl="1" indent="-259079">
              <a:lnSpc>
                <a:spcPts val="2711"/>
              </a:lnSpc>
              <a:buFont typeface="Arial"/>
              <a:buChar char="•"/>
            </a:pPr>
            <a:r>
              <a:rPr lang="en-US" sz="2399" dirty="0">
                <a:solidFill>
                  <a:srgbClr val="000000"/>
                </a:solidFill>
                <a:latin typeface="Poppins Light"/>
                <a:ea typeface="Poppins Light"/>
                <a:cs typeface="Poppins Light"/>
                <a:sym typeface="Poppins Light"/>
              </a:rPr>
              <a:t>Rates of activities in the club</a:t>
            </a:r>
          </a:p>
          <a:p>
            <a:pPr algn="just">
              <a:lnSpc>
                <a:spcPts val="2711"/>
              </a:lnSpc>
            </a:pPr>
            <a:endParaRPr lang="en-US" sz="2399" dirty="0">
              <a:solidFill>
                <a:srgbClr val="000000"/>
              </a:solidFill>
              <a:latin typeface="Poppins Light"/>
              <a:ea typeface="Poppins Light"/>
              <a:cs typeface="Poppins Light"/>
              <a:sym typeface="Poppins Light"/>
            </a:endParaRPr>
          </a:p>
          <a:p>
            <a:pPr marL="518158" lvl="1" indent="-259079" algn="just">
              <a:lnSpc>
                <a:spcPts val="2711"/>
              </a:lnSpc>
              <a:buFont typeface="Arial"/>
              <a:buChar char="•"/>
            </a:pPr>
            <a:r>
              <a:rPr lang="en-US" sz="2399" dirty="0">
                <a:solidFill>
                  <a:srgbClr val="000000"/>
                </a:solidFill>
                <a:latin typeface="Poppins Light"/>
                <a:ea typeface="Poppins Light"/>
                <a:cs typeface="Poppins Light"/>
                <a:sym typeface="Poppins Light"/>
              </a:rPr>
              <a:t>Member Login</a:t>
            </a:r>
          </a:p>
          <a:p>
            <a:pPr algn="just">
              <a:lnSpc>
                <a:spcPts val="2711"/>
              </a:lnSpc>
            </a:pPr>
            <a:endParaRPr lang="en-US" sz="2399" dirty="0">
              <a:solidFill>
                <a:srgbClr val="000000"/>
              </a:solidFill>
              <a:latin typeface="Poppins Light"/>
              <a:ea typeface="Poppins Light"/>
              <a:cs typeface="Poppins Light"/>
              <a:sym typeface="Poppins Light"/>
            </a:endParaRPr>
          </a:p>
          <a:p>
            <a:pPr marL="518158" lvl="1" indent="-259079" algn="just">
              <a:lnSpc>
                <a:spcPts val="2711"/>
              </a:lnSpc>
              <a:buFont typeface="Arial"/>
              <a:buChar char="•"/>
            </a:pPr>
            <a:r>
              <a:rPr lang="en-US" sz="2399" dirty="0">
                <a:solidFill>
                  <a:srgbClr val="000000"/>
                </a:solidFill>
                <a:latin typeface="Poppins Light"/>
                <a:ea typeface="Poppins Light"/>
                <a:cs typeface="Poppins Light"/>
                <a:sym typeface="Poppins Light"/>
              </a:rPr>
              <a:t>Member dues payment</a:t>
            </a:r>
          </a:p>
          <a:p>
            <a:pPr algn="just">
              <a:lnSpc>
                <a:spcPts val="2711"/>
              </a:lnSpc>
            </a:pPr>
            <a:endParaRPr lang="en-US" sz="2399" dirty="0">
              <a:solidFill>
                <a:srgbClr val="000000"/>
              </a:solidFill>
              <a:latin typeface="Poppins Light"/>
              <a:ea typeface="Poppins Light"/>
              <a:cs typeface="Poppins Light"/>
              <a:sym typeface="Poppins Light"/>
            </a:endParaRPr>
          </a:p>
          <a:p>
            <a:pPr marL="518158" lvl="1" indent="-259079">
              <a:lnSpc>
                <a:spcPts val="2711"/>
              </a:lnSpc>
              <a:buFont typeface="Arial"/>
              <a:buChar char="•"/>
            </a:pPr>
            <a:r>
              <a:rPr lang="en-US" sz="2399" dirty="0">
                <a:solidFill>
                  <a:srgbClr val="000000"/>
                </a:solidFill>
                <a:latin typeface="Poppins Light"/>
                <a:ea typeface="Poppins Light"/>
                <a:cs typeface="Poppins Light"/>
                <a:sym typeface="Poppins Light"/>
              </a:rPr>
              <a:t>Member details self-updates (only allowed fields)</a:t>
            </a:r>
          </a:p>
          <a:p>
            <a:pPr algn="just">
              <a:lnSpc>
                <a:spcPts val="2711"/>
              </a:lnSpc>
            </a:pPr>
            <a:endParaRPr lang="en-US" sz="2399" dirty="0">
              <a:solidFill>
                <a:srgbClr val="000000"/>
              </a:solidFill>
              <a:latin typeface="Poppins Light"/>
              <a:ea typeface="Poppins Light"/>
              <a:cs typeface="Poppins Light"/>
              <a:sym typeface="Poppins Light"/>
            </a:endParaRPr>
          </a:p>
          <a:p>
            <a:pPr marL="518158" lvl="1" indent="-259079" algn="just">
              <a:lnSpc>
                <a:spcPts val="2711"/>
              </a:lnSpc>
              <a:buFont typeface="Arial"/>
              <a:buChar char="•"/>
            </a:pPr>
            <a:r>
              <a:rPr lang="en-US" sz="2399" dirty="0">
                <a:solidFill>
                  <a:srgbClr val="000000"/>
                </a:solidFill>
                <a:latin typeface="Poppins Light"/>
                <a:ea typeface="Poppins Light"/>
                <a:cs typeface="Poppins Light"/>
                <a:sym typeface="Poppins Light"/>
              </a:rPr>
              <a:t>Movie booking</a:t>
            </a:r>
          </a:p>
          <a:p>
            <a:pPr algn="just">
              <a:lnSpc>
                <a:spcPts val="2711"/>
              </a:lnSpc>
            </a:pPr>
            <a:endParaRPr lang="en-US" sz="2399" dirty="0">
              <a:solidFill>
                <a:srgbClr val="000000"/>
              </a:solidFill>
              <a:latin typeface="Poppins Light"/>
              <a:ea typeface="Poppins Light"/>
              <a:cs typeface="Poppins Light"/>
              <a:sym typeface="Poppins Light"/>
            </a:endParaRPr>
          </a:p>
          <a:p>
            <a:pPr marL="518158" lvl="1" indent="-259079" algn="just">
              <a:lnSpc>
                <a:spcPts val="2711"/>
              </a:lnSpc>
              <a:buFont typeface="Arial"/>
              <a:buChar char="•"/>
            </a:pPr>
            <a:r>
              <a:rPr lang="en-US" sz="2399" dirty="0">
                <a:solidFill>
                  <a:srgbClr val="000000"/>
                </a:solidFill>
                <a:latin typeface="Poppins Light"/>
                <a:ea typeface="Poppins Light"/>
                <a:cs typeface="Poppins Light"/>
                <a:sym typeface="Poppins Light"/>
              </a:rPr>
              <a:t>Facilities and Activity bookings</a:t>
            </a:r>
          </a:p>
          <a:p>
            <a:pPr algn="just">
              <a:lnSpc>
                <a:spcPts val="2711"/>
              </a:lnSpc>
            </a:pPr>
            <a:endParaRPr lang="en-US" sz="2399" dirty="0">
              <a:solidFill>
                <a:srgbClr val="000000"/>
              </a:solidFill>
              <a:latin typeface="Poppins Light"/>
              <a:ea typeface="Poppins Light"/>
              <a:cs typeface="Poppins Light"/>
              <a:sym typeface="Poppins Light"/>
            </a:endParaRPr>
          </a:p>
          <a:p>
            <a:pPr marL="518158" lvl="1" indent="-259079" algn="just">
              <a:lnSpc>
                <a:spcPts val="2711"/>
              </a:lnSpc>
              <a:buFont typeface="Arial"/>
              <a:buChar char="•"/>
            </a:pPr>
            <a:r>
              <a:rPr lang="en-US" sz="2399" dirty="0">
                <a:solidFill>
                  <a:srgbClr val="000000"/>
                </a:solidFill>
                <a:latin typeface="Poppins Light"/>
                <a:ea typeface="Poppins Light"/>
                <a:cs typeface="Poppins Light"/>
                <a:sym typeface="Poppins Light"/>
              </a:rPr>
              <a:t>Rooms status view / booking</a:t>
            </a:r>
          </a:p>
          <a:p>
            <a:pPr algn="just">
              <a:lnSpc>
                <a:spcPts val="2711"/>
              </a:lnSpc>
            </a:pPr>
            <a:endParaRPr lang="en-US" sz="2399" dirty="0">
              <a:solidFill>
                <a:srgbClr val="000000"/>
              </a:solidFill>
              <a:latin typeface="Poppins Light"/>
              <a:ea typeface="Poppins Light"/>
              <a:cs typeface="Poppins Light"/>
              <a:sym typeface="Poppins Light"/>
            </a:endParaRPr>
          </a:p>
          <a:p>
            <a:pPr marL="518158" lvl="1" indent="-259079" algn="just">
              <a:lnSpc>
                <a:spcPts val="2711"/>
              </a:lnSpc>
              <a:buFont typeface="Arial"/>
              <a:buChar char="•"/>
            </a:pPr>
            <a:r>
              <a:rPr lang="en-US" sz="2399" dirty="0">
                <a:solidFill>
                  <a:srgbClr val="000000"/>
                </a:solidFill>
                <a:latin typeface="Poppins Light"/>
                <a:ea typeface="Poppins Light"/>
                <a:cs typeface="Poppins Light"/>
                <a:sym typeface="Poppins Light"/>
              </a:rPr>
              <a:t>Library Books Booking</a:t>
            </a:r>
          </a:p>
          <a:p>
            <a:pPr algn="just">
              <a:lnSpc>
                <a:spcPts val="2711"/>
              </a:lnSpc>
            </a:pPr>
            <a:endParaRPr lang="en-US" sz="2399" dirty="0">
              <a:solidFill>
                <a:srgbClr val="000000"/>
              </a:solidFill>
              <a:latin typeface="Poppins Light"/>
              <a:ea typeface="Poppins Light"/>
              <a:cs typeface="Poppins Light"/>
              <a:sym typeface="Poppins Light"/>
            </a:endParaRPr>
          </a:p>
          <a:p>
            <a:pPr marL="518158" lvl="1" indent="-259079" algn="just">
              <a:lnSpc>
                <a:spcPts val="2711"/>
              </a:lnSpc>
              <a:buFont typeface="Arial"/>
              <a:buChar char="•"/>
            </a:pPr>
            <a:r>
              <a:rPr lang="en-US" sz="2399" dirty="0">
                <a:solidFill>
                  <a:srgbClr val="000000"/>
                </a:solidFill>
                <a:latin typeface="Poppins Light"/>
                <a:ea typeface="Poppins Light"/>
                <a:cs typeface="Poppins Light"/>
                <a:sym typeface="Poppins Light"/>
              </a:rPr>
              <a:t>View Food &amp; Beverages bills</a:t>
            </a:r>
          </a:p>
        </p:txBody>
      </p:sp>
      <p:sp>
        <p:nvSpPr>
          <p:cNvPr id="9" name="TextBox 9"/>
          <p:cNvSpPr txBox="1"/>
          <p:nvPr/>
        </p:nvSpPr>
        <p:spPr>
          <a:xfrm>
            <a:off x="6066546" y="504825"/>
            <a:ext cx="8115300" cy="509905"/>
          </a:xfrm>
          <a:prstGeom prst="rect">
            <a:avLst/>
          </a:prstGeom>
        </p:spPr>
        <p:txBody>
          <a:bodyPr lIns="0" tIns="0" rIns="0" bIns="0" rtlCol="0" anchor="t">
            <a:spAutoFit/>
          </a:bodyPr>
          <a:lstStyle/>
          <a:p>
            <a:pPr algn="just">
              <a:lnSpc>
                <a:spcPts val="3919"/>
              </a:lnSpc>
              <a:spcBef>
                <a:spcPct val="0"/>
              </a:spcBef>
            </a:pPr>
            <a:r>
              <a:rPr lang="en-US" sz="2799">
                <a:solidFill>
                  <a:srgbClr val="61B852"/>
                </a:solidFill>
                <a:latin typeface="Poppins Bold"/>
                <a:ea typeface="Poppins Bold"/>
                <a:cs typeface="Poppins Bold"/>
                <a:sym typeface="Poppins Bold"/>
              </a:rPr>
              <a:t>Web App Portal</a:t>
            </a:r>
          </a:p>
        </p:txBody>
      </p:sp>
      <p:grpSp>
        <p:nvGrpSpPr>
          <p:cNvPr id="10" name="Group 9">
            <a:extLst>
              <a:ext uri="{FF2B5EF4-FFF2-40B4-BE49-F238E27FC236}">
                <a16:creationId xmlns:a16="http://schemas.microsoft.com/office/drawing/2014/main" id="{7214603D-4B4E-9977-47A3-56F59ACDE26A}"/>
              </a:ext>
            </a:extLst>
          </p:cNvPr>
          <p:cNvGrpSpPr/>
          <p:nvPr/>
        </p:nvGrpSpPr>
        <p:grpSpPr>
          <a:xfrm>
            <a:off x="0" y="9982077"/>
            <a:ext cx="18316575" cy="148628"/>
            <a:chOff x="0" y="9924021"/>
            <a:chExt cx="18316575" cy="148628"/>
          </a:xfrm>
        </p:grpSpPr>
        <p:sp>
          <p:nvSpPr>
            <p:cNvPr id="11" name="Rectangle 10">
              <a:extLst>
                <a:ext uri="{FF2B5EF4-FFF2-40B4-BE49-F238E27FC236}">
                  <a16:creationId xmlns:a16="http://schemas.microsoft.com/office/drawing/2014/main" id="{66F77BA6-4D20-B052-D16C-151E29CF4336}"/>
                </a:ext>
              </a:extLst>
            </p:cNvPr>
            <p:cNvSpPr/>
            <p:nvPr/>
          </p:nvSpPr>
          <p:spPr>
            <a:xfrm>
              <a:off x="0" y="9924021"/>
              <a:ext cx="6105525" cy="148108"/>
            </a:xfrm>
            <a:prstGeom prst="rect">
              <a:avLst/>
            </a:prstGeom>
            <a:solidFill>
              <a:srgbClr val="20ADE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Rectangle 11">
              <a:extLst>
                <a:ext uri="{FF2B5EF4-FFF2-40B4-BE49-F238E27FC236}">
                  <a16:creationId xmlns:a16="http://schemas.microsoft.com/office/drawing/2014/main" id="{17851BB3-7BD0-2857-A6FA-B61EC8FCD87D}"/>
                </a:ext>
              </a:extLst>
            </p:cNvPr>
            <p:cNvSpPr/>
            <p:nvPr/>
          </p:nvSpPr>
          <p:spPr>
            <a:xfrm>
              <a:off x="6105525" y="9924166"/>
              <a:ext cx="6105525" cy="148108"/>
            </a:xfrm>
            <a:prstGeom prst="rect">
              <a:avLst/>
            </a:prstGeom>
            <a:solidFill>
              <a:srgbClr val="61B85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3" name="Rectangle 12">
              <a:extLst>
                <a:ext uri="{FF2B5EF4-FFF2-40B4-BE49-F238E27FC236}">
                  <a16:creationId xmlns:a16="http://schemas.microsoft.com/office/drawing/2014/main" id="{EE599835-76E5-CBE9-1753-B020A47BE351}"/>
                </a:ext>
              </a:extLst>
            </p:cNvPr>
            <p:cNvSpPr/>
            <p:nvPr/>
          </p:nvSpPr>
          <p:spPr>
            <a:xfrm>
              <a:off x="12211050" y="9924541"/>
              <a:ext cx="6105525" cy="148108"/>
            </a:xfrm>
            <a:prstGeom prst="rect">
              <a:avLst/>
            </a:prstGeom>
            <a:solidFill>
              <a:srgbClr val="FFDE5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424585" cy="2072808"/>
          </a:xfrm>
          <a:custGeom>
            <a:avLst/>
            <a:gdLst/>
            <a:ahLst/>
            <a:cxnLst/>
            <a:rect l="l" t="t" r="r" b="b"/>
            <a:pathLst>
              <a:path w="1424585" h="2072808">
                <a:moveTo>
                  <a:pt x="0" y="0"/>
                </a:moveTo>
                <a:lnTo>
                  <a:pt x="1424585" y="0"/>
                </a:lnTo>
                <a:lnTo>
                  <a:pt x="1424585" y="2072808"/>
                </a:lnTo>
                <a:lnTo>
                  <a:pt x="0" y="207280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NL"/>
          </a:p>
        </p:txBody>
      </p:sp>
      <p:grpSp>
        <p:nvGrpSpPr>
          <p:cNvPr id="3" name="Group 3"/>
          <p:cNvGrpSpPr/>
          <p:nvPr/>
        </p:nvGrpSpPr>
        <p:grpSpPr>
          <a:xfrm>
            <a:off x="356040" y="9526251"/>
            <a:ext cx="356252" cy="347296"/>
            <a:chOff x="0" y="0"/>
            <a:chExt cx="759623" cy="740527"/>
          </a:xfrm>
        </p:grpSpPr>
        <p:sp>
          <p:nvSpPr>
            <p:cNvPr id="4" name="Freeform 4"/>
            <p:cNvSpPr/>
            <p:nvPr/>
          </p:nvSpPr>
          <p:spPr>
            <a:xfrm>
              <a:off x="0" y="0"/>
              <a:ext cx="759623" cy="740527"/>
            </a:xfrm>
            <a:custGeom>
              <a:avLst/>
              <a:gdLst/>
              <a:ahLst/>
              <a:cxnLst/>
              <a:rect l="l" t="t" r="r" b="b"/>
              <a:pathLst>
                <a:path w="759623" h="740527">
                  <a:moveTo>
                    <a:pt x="379812" y="0"/>
                  </a:moveTo>
                  <a:cubicBezTo>
                    <a:pt x="170047" y="0"/>
                    <a:pt x="0" y="165773"/>
                    <a:pt x="0" y="370263"/>
                  </a:cubicBezTo>
                  <a:cubicBezTo>
                    <a:pt x="0" y="574754"/>
                    <a:pt x="170047" y="740527"/>
                    <a:pt x="379812" y="740527"/>
                  </a:cubicBezTo>
                  <a:cubicBezTo>
                    <a:pt x="589576" y="740527"/>
                    <a:pt x="759623" y="574754"/>
                    <a:pt x="759623" y="370263"/>
                  </a:cubicBezTo>
                  <a:cubicBezTo>
                    <a:pt x="759623" y="165773"/>
                    <a:pt x="589576" y="0"/>
                    <a:pt x="379812" y="0"/>
                  </a:cubicBezTo>
                  <a:close/>
                </a:path>
              </a:pathLst>
            </a:custGeom>
            <a:solidFill>
              <a:srgbClr val="FFC732"/>
            </a:solidFill>
          </p:spPr>
          <p:txBody>
            <a:bodyPr/>
            <a:lstStyle/>
            <a:p>
              <a:endParaRPr lang="en-NL"/>
            </a:p>
          </p:txBody>
        </p:sp>
        <p:sp>
          <p:nvSpPr>
            <p:cNvPr id="5" name="TextBox 5"/>
            <p:cNvSpPr txBox="1"/>
            <p:nvPr/>
          </p:nvSpPr>
          <p:spPr>
            <a:xfrm>
              <a:off x="71215" y="12274"/>
              <a:ext cx="617194" cy="658828"/>
            </a:xfrm>
            <a:prstGeom prst="rect">
              <a:avLst/>
            </a:prstGeom>
          </p:spPr>
          <p:txBody>
            <a:bodyPr lIns="50800" tIns="50800" rIns="50800" bIns="50800" rtlCol="0" anchor="ctr"/>
            <a:lstStyle/>
            <a:p>
              <a:pPr algn="ctr">
                <a:lnSpc>
                  <a:spcPts val="2659"/>
                </a:lnSpc>
              </a:pPr>
              <a:endParaRPr/>
            </a:p>
          </p:txBody>
        </p:sp>
      </p:grpSp>
      <p:sp>
        <p:nvSpPr>
          <p:cNvPr id="6" name="Freeform 6"/>
          <p:cNvSpPr/>
          <p:nvPr/>
        </p:nvSpPr>
        <p:spPr>
          <a:xfrm>
            <a:off x="15894741" y="8395595"/>
            <a:ext cx="2432073" cy="1891405"/>
          </a:xfrm>
          <a:custGeom>
            <a:avLst/>
            <a:gdLst/>
            <a:ahLst/>
            <a:cxnLst/>
            <a:rect l="l" t="t" r="r" b="b"/>
            <a:pathLst>
              <a:path w="2432073" h="1891405">
                <a:moveTo>
                  <a:pt x="0" y="0"/>
                </a:moveTo>
                <a:lnTo>
                  <a:pt x="2432073" y="0"/>
                </a:lnTo>
                <a:lnTo>
                  <a:pt x="2432073" y="1891405"/>
                </a:lnTo>
                <a:lnTo>
                  <a:pt x="0" y="189140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NL"/>
          </a:p>
        </p:txBody>
      </p:sp>
      <p:sp>
        <p:nvSpPr>
          <p:cNvPr id="7" name="Freeform 7"/>
          <p:cNvSpPr/>
          <p:nvPr/>
        </p:nvSpPr>
        <p:spPr>
          <a:xfrm>
            <a:off x="1424940" y="3643639"/>
            <a:ext cx="3013710" cy="3013710"/>
          </a:xfrm>
          <a:custGeom>
            <a:avLst/>
            <a:gdLst/>
            <a:ahLst/>
            <a:cxnLst/>
            <a:rect l="l" t="t" r="r" b="b"/>
            <a:pathLst>
              <a:path w="3013710" h="3013710">
                <a:moveTo>
                  <a:pt x="0" y="0"/>
                </a:moveTo>
                <a:lnTo>
                  <a:pt x="3013710" y="0"/>
                </a:lnTo>
                <a:lnTo>
                  <a:pt x="3013710" y="3013710"/>
                </a:lnTo>
                <a:lnTo>
                  <a:pt x="0" y="3013710"/>
                </a:lnTo>
                <a:lnTo>
                  <a:pt x="0" y="0"/>
                </a:lnTo>
                <a:close/>
              </a:path>
            </a:pathLst>
          </a:custGeom>
          <a:blipFill>
            <a:blip r:embed="rId4"/>
            <a:stretch>
              <a:fillRect/>
            </a:stretch>
          </a:blipFill>
        </p:spPr>
        <p:txBody>
          <a:bodyPr/>
          <a:lstStyle/>
          <a:p>
            <a:endParaRPr lang="en-NL"/>
          </a:p>
        </p:txBody>
      </p:sp>
      <p:sp>
        <p:nvSpPr>
          <p:cNvPr id="8" name="TextBox 8"/>
          <p:cNvSpPr txBox="1"/>
          <p:nvPr/>
        </p:nvSpPr>
        <p:spPr>
          <a:xfrm>
            <a:off x="6066546" y="1326261"/>
            <a:ext cx="11939532" cy="8669040"/>
          </a:xfrm>
          <a:prstGeom prst="rect">
            <a:avLst/>
          </a:prstGeom>
        </p:spPr>
        <p:txBody>
          <a:bodyPr lIns="0" tIns="0" rIns="0" bIns="0" rtlCol="0" anchor="t">
            <a:spAutoFit/>
          </a:bodyPr>
          <a:lstStyle/>
          <a:p>
            <a:pPr>
              <a:lnSpc>
                <a:spcPts val="3047"/>
              </a:lnSpc>
            </a:pPr>
            <a:r>
              <a:rPr lang="en-US" sz="2399" dirty="0">
                <a:solidFill>
                  <a:srgbClr val="000000"/>
                </a:solidFill>
                <a:latin typeface="Poppins Bold"/>
                <a:ea typeface="Poppins Bold"/>
                <a:cs typeface="Poppins Bold"/>
                <a:sym typeface="Poppins Bold"/>
              </a:rPr>
              <a:t>The Mobile App will be for the members to access all information of the club</a:t>
            </a:r>
          </a:p>
          <a:p>
            <a:pPr>
              <a:lnSpc>
                <a:spcPts val="3047"/>
              </a:lnSpc>
            </a:pPr>
            <a:endParaRPr lang="en-US" sz="2399" dirty="0">
              <a:solidFill>
                <a:srgbClr val="000000"/>
              </a:solidFill>
              <a:latin typeface="Poppins Bold"/>
              <a:ea typeface="Poppins Bold"/>
              <a:cs typeface="Poppins Bold"/>
              <a:sym typeface="Poppins Bold"/>
            </a:endParaRPr>
          </a:p>
          <a:p>
            <a:pPr marL="518158" lvl="1" indent="-259079">
              <a:lnSpc>
                <a:spcPts val="2783"/>
              </a:lnSpc>
              <a:buFont typeface="Arial"/>
              <a:buChar char="•"/>
            </a:pPr>
            <a:r>
              <a:rPr lang="en-US" sz="2399" dirty="0">
                <a:solidFill>
                  <a:srgbClr val="000000"/>
                </a:solidFill>
                <a:latin typeface="Poppins Light"/>
                <a:ea typeface="Poppins Light"/>
                <a:cs typeface="Poppins Light"/>
                <a:sym typeface="Poppins Light"/>
              </a:rPr>
              <a:t>Managing member details</a:t>
            </a:r>
          </a:p>
          <a:p>
            <a:pPr>
              <a:lnSpc>
                <a:spcPts val="2783"/>
              </a:lnSpc>
            </a:pPr>
            <a:endParaRPr lang="en-US" sz="2399" dirty="0">
              <a:solidFill>
                <a:srgbClr val="000000"/>
              </a:solidFill>
              <a:latin typeface="Poppins Light"/>
              <a:ea typeface="Poppins Light"/>
              <a:cs typeface="Poppins Light"/>
              <a:sym typeface="Poppins Light"/>
            </a:endParaRPr>
          </a:p>
          <a:p>
            <a:pPr marL="518158" lvl="1" indent="-259079">
              <a:lnSpc>
                <a:spcPts val="2783"/>
              </a:lnSpc>
              <a:buFont typeface="Arial"/>
              <a:buChar char="•"/>
            </a:pPr>
            <a:r>
              <a:rPr lang="en-US" sz="2399" dirty="0">
                <a:solidFill>
                  <a:srgbClr val="000000"/>
                </a:solidFill>
                <a:latin typeface="Poppins Light"/>
                <a:ea typeface="Poppins Light"/>
                <a:cs typeface="Poppins Light"/>
                <a:sym typeface="Poppins Light"/>
              </a:rPr>
              <a:t>Member dues payment and bill lookup</a:t>
            </a:r>
          </a:p>
          <a:p>
            <a:pPr>
              <a:lnSpc>
                <a:spcPts val="2783"/>
              </a:lnSpc>
            </a:pPr>
            <a:endParaRPr lang="en-US" sz="2399" dirty="0">
              <a:solidFill>
                <a:srgbClr val="000000"/>
              </a:solidFill>
              <a:latin typeface="Poppins Light"/>
              <a:ea typeface="Poppins Light"/>
              <a:cs typeface="Poppins Light"/>
              <a:sym typeface="Poppins Light"/>
            </a:endParaRPr>
          </a:p>
          <a:p>
            <a:pPr marL="518158" lvl="1" indent="-259079">
              <a:lnSpc>
                <a:spcPts val="2783"/>
              </a:lnSpc>
              <a:buFont typeface="Arial"/>
              <a:buChar char="•"/>
            </a:pPr>
            <a:r>
              <a:rPr lang="en-US" sz="2399" dirty="0">
                <a:solidFill>
                  <a:srgbClr val="000000"/>
                </a:solidFill>
                <a:latin typeface="Poppins Light"/>
                <a:ea typeface="Poppins Light"/>
                <a:cs typeface="Poppins Light"/>
                <a:sym typeface="Poppins Light"/>
              </a:rPr>
              <a:t>Member details self-updates (only allowed fields)</a:t>
            </a:r>
          </a:p>
          <a:p>
            <a:pPr>
              <a:lnSpc>
                <a:spcPts val="2783"/>
              </a:lnSpc>
            </a:pPr>
            <a:endParaRPr lang="en-US" sz="2399" dirty="0">
              <a:solidFill>
                <a:srgbClr val="000000"/>
              </a:solidFill>
              <a:latin typeface="Poppins Light"/>
              <a:ea typeface="Poppins Light"/>
              <a:cs typeface="Poppins Light"/>
              <a:sym typeface="Poppins Light"/>
            </a:endParaRPr>
          </a:p>
          <a:p>
            <a:pPr marL="518158" lvl="1" indent="-259079">
              <a:lnSpc>
                <a:spcPts val="2783"/>
              </a:lnSpc>
              <a:buFont typeface="Arial"/>
              <a:buChar char="•"/>
            </a:pPr>
            <a:r>
              <a:rPr lang="en-US" sz="2399" dirty="0">
                <a:solidFill>
                  <a:srgbClr val="000000"/>
                </a:solidFill>
                <a:latin typeface="Poppins Light"/>
                <a:ea typeface="Poppins Light"/>
                <a:cs typeface="Poppins Light"/>
                <a:sym typeface="Poppins Light"/>
              </a:rPr>
              <a:t>Movies / Events booking</a:t>
            </a:r>
          </a:p>
          <a:p>
            <a:pPr>
              <a:lnSpc>
                <a:spcPts val="2783"/>
              </a:lnSpc>
            </a:pPr>
            <a:endParaRPr lang="en-US" sz="2399" dirty="0">
              <a:solidFill>
                <a:srgbClr val="000000"/>
              </a:solidFill>
              <a:latin typeface="Poppins Light"/>
              <a:ea typeface="Poppins Light"/>
              <a:cs typeface="Poppins Light"/>
              <a:sym typeface="Poppins Light"/>
            </a:endParaRPr>
          </a:p>
          <a:p>
            <a:pPr marL="518158" lvl="1" indent="-259079">
              <a:lnSpc>
                <a:spcPts val="2783"/>
              </a:lnSpc>
              <a:buFont typeface="Arial"/>
              <a:buChar char="•"/>
            </a:pPr>
            <a:r>
              <a:rPr lang="en-US" sz="2399" dirty="0">
                <a:solidFill>
                  <a:srgbClr val="000000"/>
                </a:solidFill>
                <a:latin typeface="Poppins Light"/>
                <a:ea typeface="Poppins Light"/>
                <a:cs typeface="Poppins Light"/>
                <a:sym typeface="Poppins Light"/>
              </a:rPr>
              <a:t>Facilities spot booking</a:t>
            </a:r>
          </a:p>
          <a:p>
            <a:pPr>
              <a:lnSpc>
                <a:spcPts val="2783"/>
              </a:lnSpc>
            </a:pPr>
            <a:endParaRPr lang="en-US" sz="2399" dirty="0">
              <a:solidFill>
                <a:srgbClr val="000000"/>
              </a:solidFill>
              <a:latin typeface="Poppins Light"/>
              <a:ea typeface="Poppins Light"/>
              <a:cs typeface="Poppins Light"/>
              <a:sym typeface="Poppins Light"/>
            </a:endParaRPr>
          </a:p>
          <a:p>
            <a:pPr marL="518158" lvl="1" indent="-259079">
              <a:lnSpc>
                <a:spcPts val="2783"/>
              </a:lnSpc>
              <a:buFont typeface="Arial"/>
              <a:buChar char="•"/>
            </a:pPr>
            <a:r>
              <a:rPr lang="en-US" sz="2399" dirty="0">
                <a:solidFill>
                  <a:srgbClr val="000000"/>
                </a:solidFill>
                <a:latin typeface="Poppins Light"/>
                <a:ea typeface="Poppins Light"/>
                <a:cs typeface="Poppins Light"/>
                <a:sym typeface="Poppins Light"/>
              </a:rPr>
              <a:t>Rooms and Venues booking status view / booking</a:t>
            </a:r>
          </a:p>
          <a:p>
            <a:pPr>
              <a:lnSpc>
                <a:spcPts val="2783"/>
              </a:lnSpc>
            </a:pPr>
            <a:endParaRPr lang="en-US" sz="2399" dirty="0">
              <a:solidFill>
                <a:srgbClr val="000000"/>
              </a:solidFill>
              <a:latin typeface="Poppins Light"/>
              <a:ea typeface="Poppins Light"/>
              <a:cs typeface="Poppins Light"/>
              <a:sym typeface="Poppins Light"/>
            </a:endParaRPr>
          </a:p>
          <a:p>
            <a:pPr marL="518158" lvl="1" indent="-259079">
              <a:lnSpc>
                <a:spcPts val="2783"/>
              </a:lnSpc>
              <a:buFont typeface="Arial"/>
              <a:buChar char="•"/>
            </a:pPr>
            <a:r>
              <a:rPr lang="en-US" sz="2399" dirty="0">
                <a:solidFill>
                  <a:srgbClr val="000000"/>
                </a:solidFill>
                <a:latin typeface="Poppins Light"/>
                <a:ea typeface="Poppins Light"/>
                <a:cs typeface="Poppins Light"/>
                <a:sym typeface="Poppins Light"/>
              </a:rPr>
              <a:t>QR Code for gated entry during movie shows and other events.</a:t>
            </a:r>
          </a:p>
          <a:p>
            <a:pPr>
              <a:lnSpc>
                <a:spcPts val="2783"/>
              </a:lnSpc>
            </a:pPr>
            <a:endParaRPr lang="en-US" sz="2399" dirty="0">
              <a:solidFill>
                <a:srgbClr val="000000"/>
              </a:solidFill>
              <a:latin typeface="Poppins Light"/>
              <a:ea typeface="Poppins Light"/>
              <a:cs typeface="Poppins Light"/>
              <a:sym typeface="Poppins Light"/>
            </a:endParaRPr>
          </a:p>
          <a:p>
            <a:pPr marL="518158" lvl="1" indent="-259079">
              <a:lnSpc>
                <a:spcPts val="2783"/>
              </a:lnSpc>
              <a:buFont typeface="Arial"/>
              <a:buChar char="•"/>
            </a:pPr>
            <a:r>
              <a:rPr lang="en-US" sz="2399" dirty="0">
                <a:solidFill>
                  <a:srgbClr val="000000"/>
                </a:solidFill>
                <a:latin typeface="Poppins Light"/>
                <a:ea typeface="Poppins Light"/>
                <a:cs typeface="Poppins Light"/>
                <a:sym typeface="Poppins Light"/>
              </a:rPr>
              <a:t>Money Wallet (optional) for payments within the club premises</a:t>
            </a:r>
          </a:p>
          <a:p>
            <a:pPr>
              <a:lnSpc>
                <a:spcPts val="2783"/>
              </a:lnSpc>
            </a:pPr>
            <a:endParaRPr lang="en-US" sz="2399" dirty="0">
              <a:solidFill>
                <a:srgbClr val="000000"/>
              </a:solidFill>
              <a:latin typeface="Poppins Light"/>
              <a:ea typeface="Poppins Light"/>
              <a:cs typeface="Poppins Light"/>
              <a:sym typeface="Poppins Light"/>
            </a:endParaRPr>
          </a:p>
          <a:p>
            <a:pPr marL="518158" lvl="1" indent="-259079">
              <a:lnSpc>
                <a:spcPts val="2783"/>
              </a:lnSpc>
              <a:buFont typeface="Arial"/>
              <a:buChar char="•"/>
            </a:pPr>
            <a:r>
              <a:rPr lang="en-US" sz="2399" dirty="0">
                <a:solidFill>
                  <a:srgbClr val="000000"/>
                </a:solidFill>
                <a:latin typeface="Poppins Light"/>
                <a:ea typeface="Poppins Light"/>
                <a:cs typeface="Poppins Light"/>
                <a:sym typeface="Poppins Light"/>
              </a:rPr>
              <a:t>Library Books Booking</a:t>
            </a:r>
          </a:p>
          <a:p>
            <a:pPr>
              <a:lnSpc>
                <a:spcPts val="2783"/>
              </a:lnSpc>
            </a:pPr>
            <a:endParaRPr lang="en-US" sz="2399" dirty="0">
              <a:solidFill>
                <a:srgbClr val="000000"/>
              </a:solidFill>
              <a:latin typeface="Poppins Light"/>
              <a:ea typeface="Poppins Light"/>
              <a:cs typeface="Poppins Light"/>
              <a:sym typeface="Poppins Light"/>
            </a:endParaRPr>
          </a:p>
          <a:p>
            <a:pPr marL="518158" lvl="1" indent="-259079">
              <a:lnSpc>
                <a:spcPts val="2783"/>
              </a:lnSpc>
              <a:buFont typeface="Arial"/>
              <a:buChar char="•"/>
            </a:pPr>
            <a:r>
              <a:rPr lang="en-US" sz="2399" dirty="0">
                <a:solidFill>
                  <a:srgbClr val="000000"/>
                </a:solidFill>
                <a:latin typeface="Poppins Light"/>
                <a:ea typeface="Poppins Light"/>
                <a:cs typeface="Poppins Light"/>
                <a:sym typeface="Poppins Light"/>
              </a:rPr>
              <a:t>Instant view Food &amp; Beverages bills</a:t>
            </a:r>
          </a:p>
          <a:p>
            <a:pPr>
              <a:lnSpc>
                <a:spcPts val="2783"/>
              </a:lnSpc>
            </a:pPr>
            <a:endParaRPr lang="en-US" sz="2399" dirty="0">
              <a:solidFill>
                <a:srgbClr val="000000"/>
              </a:solidFill>
              <a:latin typeface="Poppins Light"/>
              <a:ea typeface="Poppins Light"/>
              <a:cs typeface="Poppins Light"/>
              <a:sym typeface="Poppins Light"/>
            </a:endParaRPr>
          </a:p>
          <a:p>
            <a:pPr marL="518158" lvl="1" indent="-259079">
              <a:lnSpc>
                <a:spcPts val="2783"/>
              </a:lnSpc>
              <a:buFont typeface="Arial"/>
              <a:buChar char="•"/>
            </a:pPr>
            <a:r>
              <a:rPr lang="en-US" sz="2399" dirty="0">
                <a:solidFill>
                  <a:srgbClr val="000000"/>
                </a:solidFill>
                <a:latin typeface="Poppins Light"/>
                <a:ea typeface="Poppins Light"/>
                <a:cs typeface="Poppins Light"/>
                <a:sym typeface="Poppins Light"/>
              </a:rPr>
              <a:t>Historical data of activities and facilities used by members and family members</a:t>
            </a:r>
          </a:p>
        </p:txBody>
      </p:sp>
      <p:sp>
        <p:nvSpPr>
          <p:cNvPr id="9" name="TextBox 9"/>
          <p:cNvSpPr txBox="1"/>
          <p:nvPr/>
        </p:nvSpPr>
        <p:spPr>
          <a:xfrm>
            <a:off x="6066546" y="509287"/>
            <a:ext cx="8115300" cy="509905"/>
          </a:xfrm>
          <a:prstGeom prst="rect">
            <a:avLst/>
          </a:prstGeom>
        </p:spPr>
        <p:txBody>
          <a:bodyPr lIns="0" tIns="0" rIns="0" bIns="0" rtlCol="0" anchor="t">
            <a:spAutoFit/>
          </a:bodyPr>
          <a:lstStyle/>
          <a:p>
            <a:pPr algn="just">
              <a:lnSpc>
                <a:spcPts val="3919"/>
              </a:lnSpc>
              <a:spcBef>
                <a:spcPct val="0"/>
              </a:spcBef>
            </a:pPr>
            <a:r>
              <a:rPr lang="en-US" sz="2799">
                <a:solidFill>
                  <a:srgbClr val="61B852"/>
                </a:solidFill>
                <a:latin typeface="Poppins Bold"/>
                <a:ea typeface="Poppins Bold"/>
                <a:cs typeface="Poppins Bold"/>
                <a:sym typeface="Poppins Bold"/>
              </a:rPr>
              <a:t>Mobile App</a:t>
            </a:r>
          </a:p>
        </p:txBody>
      </p:sp>
      <p:grpSp>
        <p:nvGrpSpPr>
          <p:cNvPr id="10" name="Group 9">
            <a:extLst>
              <a:ext uri="{FF2B5EF4-FFF2-40B4-BE49-F238E27FC236}">
                <a16:creationId xmlns:a16="http://schemas.microsoft.com/office/drawing/2014/main" id="{3B0FC432-1BE5-2BF8-3B49-A1E0458E75BC}"/>
              </a:ext>
            </a:extLst>
          </p:cNvPr>
          <p:cNvGrpSpPr/>
          <p:nvPr/>
        </p:nvGrpSpPr>
        <p:grpSpPr>
          <a:xfrm>
            <a:off x="0" y="9982077"/>
            <a:ext cx="18316575" cy="148628"/>
            <a:chOff x="0" y="9924021"/>
            <a:chExt cx="18316575" cy="148628"/>
          </a:xfrm>
        </p:grpSpPr>
        <p:sp>
          <p:nvSpPr>
            <p:cNvPr id="11" name="Rectangle 10">
              <a:extLst>
                <a:ext uri="{FF2B5EF4-FFF2-40B4-BE49-F238E27FC236}">
                  <a16:creationId xmlns:a16="http://schemas.microsoft.com/office/drawing/2014/main" id="{2382EF91-5CAA-5A94-58BD-DE74955CE907}"/>
                </a:ext>
              </a:extLst>
            </p:cNvPr>
            <p:cNvSpPr/>
            <p:nvPr/>
          </p:nvSpPr>
          <p:spPr>
            <a:xfrm>
              <a:off x="0" y="9924021"/>
              <a:ext cx="6105525" cy="148108"/>
            </a:xfrm>
            <a:prstGeom prst="rect">
              <a:avLst/>
            </a:prstGeom>
            <a:solidFill>
              <a:srgbClr val="20ADE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Rectangle 11">
              <a:extLst>
                <a:ext uri="{FF2B5EF4-FFF2-40B4-BE49-F238E27FC236}">
                  <a16:creationId xmlns:a16="http://schemas.microsoft.com/office/drawing/2014/main" id="{4966EB85-2001-A784-10C6-883027E4F027}"/>
                </a:ext>
              </a:extLst>
            </p:cNvPr>
            <p:cNvSpPr/>
            <p:nvPr/>
          </p:nvSpPr>
          <p:spPr>
            <a:xfrm>
              <a:off x="6105525" y="9924166"/>
              <a:ext cx="6105525" cy="148108"/>
            </a:xfrm>
            <a:prstGeom prst="rect">
              <a:avLst/>
            </a:prstGeom>
            <a:solidFill>
              <a:srgbClr val="61B85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3" name="Rectangle 12">
              <a:extLst>
                <a:ext uri="{FF2B5EF4-FFF2-40B4-BE49-F238E27FC236}">
                  <a16:creationId xmlns:a16="http://schemas.microsoft.com/office/drawing/2014/main" id="{6ED96F45-FAA9-E803-563A-A6A9C02B072B}"/>
                </a:ext>
              </a:extLst>
            </p:cNvPr>
            <p:cNvSpPr/>
            <p:nvPr/>
          </p:nvSpPr>
          <p:spPr>
            <a:xfrm>
              <a:off x="12211050" y="9924541"/>
              <a:ext cx="6105525" cy="148108"/>
            </a:xfrm>
            <a:prstGeom prst="rect">
              <a:avLst/>
            </a:prstGeom>
            <a:solidFill>
              <a:srgbClr val="FFDE5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118348" y="3789996"/>
            <a:ext cx="4051304" cy="2533386"/>
          </a:xfrm>
          <a:prstGeom prst="rect">
            <a:avLst/>
          </a:prstGeom>
        </p:spPr>
        <p:txBody>
          <a:bodyPr wrap="square" lIns="0" tIns="0" rIns="0" bIns="0" rtlCol="0" anchor="t">
            <a:spAutoFit/>
          </a:bodyPr>
          <a:lstStyle/>
          <a:p>
            <a:pPr marL="0" lvl="0" indent="0" algn="ctr">
              <a:lnSpc>
                <a:spcPts val="6719"/>
              </a:lnSpc>
              <a:spcBef>
                <a:spcPct val="0"/>
              </a:spcBef>
            </a:pPr>
            <a:r>
              <a:rPr lang="en-US" sz="4750" spc="244">
                <a:solidFill>
                  <a:srgbClr val="000000"/>
                </a:solidFill>
                <a:latin typeface="Poppins Bold"/>
                <a:ea typeface="Poppins Bold"/>
                <a:cs typeface="Poppins Bold"/>
                <a:sym typeface="Poppins Bold"/>
              </a:rPr>
              <a:t>CLUBSOFT SUCCESS STORIES</a:t>
            </a:r>
          </a:p>
        </p:txBody>
      </p:sp>
      <p:sp>
        <p:nvSpPr>
          <p:cNvPr id="3" name="Freeform 3"/>
          <p:cNvSpPr/>
          <p:nvPr/>
        </p:nvSpPr>
        <p:spPr>
          <a:xfrm>
            <a:off x="15894741" y="8395595"/>
            <a:ext cx="2432073" cy="1891405"/>
          </a:xfrm>
          <a:custGeom>
            <a:avLst/>
            <a:gdLst/>
            <a:ahLst/>
            <a:cxnLst/>
            <a:rect l="l" t="t" r="r" b="b"/>
            <a:pathLst>
              <a:path w="2432073" h="1891405">
                <a:moveTo>
                  <a:pt x="0" y="0"/>
                </a:moveTo>
                <a:lnTo>
                  <a:pt x="2432073" y="0"/>
                </a:lnTo>
                <a:lnTo>
                  <a:pt x="2432073" y="1891405"/>
                </a:lnTo>
                <a:lnTo>
                  <a:pt x="0" y="189140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NL"/>
          </a:p>
        </p:txBody>
      </p:sp>
      <p:sp>
        <p:nvSpPr>
          <p:cNvPr id="4" name="Freeform 4"/>
          <p:cNvSpPr/>
          <p:nvPr/>
        </p:nvSpPr>
        <p:spPr>
          <a:xfrm>
            <a:off x="0" y="0"/>
            <a:ext cx="1424585" cy="2072808"/>
          </a:xfrm>
          <a:custGeom>
            <a:avLst/>
            <a:gdLst/>
            <a:ahLst/>
            <a:cxnLst/>
            <a:rect l="l" t="t" r="r" b="b"/>
            <a:pathLst>
              <a:path w="1424585" h="2072808">
                <a:moveTo>
                  <a:pt x="0" y="0"/>
                </a:moveTo>
                <a:lnTo>
                  <a:pt x="1424585" y="0"/>
                </a:lnTo>
                <a:lnTo>
                  <a:pt x="1424585" y="2072808"/>
                </a:lnTo>
                <a:lnTo>
                  <a:pt x="0" y="207280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NL"/>
          </a:p>
        </p:txBody>
      </p:sp>
      <p:grpSp>
        <p:nvGrpSpPr>
          <p:cNvPr id="5" name="Group 5"/>
          <p:cNvGrpSpPr/>
          <p:nvPr/>
        </p:nvGrpSpPr>
        <p:grpSpPr>
          <a:xfrm>
            <a:off x="356040" y="9526251"/>
            <a:ext cx="356252" cy="347296"/>
            <a:chOff x="0" y="0"/>
            <a:chExt cx="759623" cy="740527"/>
          </a:xfrm>
        </p:grpSpPr>
        <p:sp>
          <p:nvSpPr>
            <p:cNvPr id="6" name="Freeform 6"/>
            <p:cNvSpPr/>
            <p:nvPr/>
          </p:nvSpPr>
          <p:spPr>
            <a:xfrm>
              <a:off x="0" y="0"/>
              <a:ext cx="759623" cy="740527"/>
            </a:xfrm>
            <a:custGeom>
              <a:avLst/>
              <a:gdLst/>
              <a:ahLst/>
              <a:cxnLst/>
              <a:rect l="l" t="t" r="r" b="b"/>
              <a:pathLst>
                <a:path w="759623" h="740527">
                  <a:moveTo>
                    <a:pt x="379812" y="0"/>
                  </a:moveTo>
                  <a:cubicBezTo>
                    <a:pt x="170047" y="0"/>
                    <a:pt x="0" y="165773"/>
                    <a:pt x="0" y="370263"/>
                  </a:cubicBezTo>
                  <a:cubicBezTo>
                    <a:pt x="0" y="574754"/>
                    <a:pt x="170047" y="740527"/>
                    <a:pt x="379812" y="740527"/>
                  </a:cubicBezTo>
                  <a:cubicBezTo>
                    <a:pt x="589576" y="740527"/>
                    <a:pt x="759623" y="574754"/>
                    <a:pt x="759623" y="370263"/>
                  </a:cubicBezTo>
                  <a:cubicBezTo>
                    <a:pt x="759623" y="165773"/>
                    <a:pt x="589576" y="0"/>
                    <a:pt x="379812" y="0"/>
                  </a:cubicBezTo>
                  <a:close/>
                </a:path>
              </a:pathLst>
            </a:custGeom>
            <a:solidFill>
              <a:srgbClr val="FFC732"/>
            </a:solidFill>
          </p:spPr>
          <p:txBody>
            <a:bodyPr/>
            <a:lstStyle/>
            <a:p>
              <a:endParaRPr lang="en-NL"/>
            </a:p>
          </p:txBody>
        </p:sp>
        <p:sp>
          <p:nvSpPr>
            <p:cNvPr id="7" name="TextBox 7"/>
            <p:cNvSpPr txBox="1"/>
            <p:nvPr/>
          </p:nvSpPr>
          <p:spPr>
            <a:xfrm>
              <a:off x="71215" y="12274"/>
              <a:ext cx="617194" cy="658828"/>
            </a:xfrm>
            <a:prstGeom prst="rect">
              <a:avLst/>
            </a:prstGeom>
          </p:spPr>
          <p:txBody>
            <a:bodyPr lIns="50800" tIns="50800" rIns="50800" bIns="50800" rtlCol="0" anchor="ctr"/>
            <a:lstStyle/>
            <a:p>
              <a:pPr algn="ctr">
                <a:lnSpc>
                  <a:spcPts val="2659"/>
                </a:lnSpc>
              </a:pPr>
              <a:endParaRPr/>
            </a:p>
          </p:txBody>
        </p:sp>
      </p:grpSp>
      <p:grpSp>
        <p:nvGrpSpPr>
          <p:cNvPr id="8" name="Group 7">
            <a:extLst>
              <a:ext uri="{FF2B5EF4-FFF2-40B4-BE49-F238E27FC236}">
                <a16:creationId xmlns:a16="http://schemas.microsoft.com/office/drawing/2014/main" id="{B9AC04CD-167B-5F3B-7102-D467AB828B84}"/>
              </a:ext>
            </a:extLst>
          </p:cNvPr>
          <p:cNvGrpSpPr/>
          <p:nvPr/>
        </p:nvGrpSpPr>
        <p:grpSpPr>
          <a:xfrm>
            <a:off x="0" y="9982077"/>
            <a:ext cx="18316575" cy="148628"/>
            <a:chOff x="0" y="9924021"/>
            <a:chExt cx="18316575" cy="148628"/>
          </a:xfrm>
        </p:grpSpPr>
        <p:sp>
          <p:nvSpPr>
            <p:cNvPr id="9" name="Rectangle 8">
              <a:extLst>
                <a:ext uri="{FF2B5EF4-FFF2-40B4-BE49-F238E27FC236}">
                  <a16:creationId xmlns:a16="http://schemas.microsoft.com/office/drawing/2014/main" id="{C50CE303-A13D-3755-AD09-EE26D90F9161}"/>
                </a:ext>
              </a:extLst>
            </p:cNvPr>
            <p:cNvSpPr/>
            <p:nvPr/>
          </p:nvSpPr>
          <p:spPr>
            <a:xfrm>
              <a:off x="0" y="9924021"/>
              <a:ext cx="6105525" cy="148108"/>
            </a:xfrm>
            <a:prstGeom prst="rect">
              <a:avLst/>
            </a:prstGeom>
            <a:solidFill>
              <a:srgbClr val="20ADE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Rectangle 9">
              <a:extLst>
                <a:ext uri="{FF2B5EF4-FFF2-40B4-BE49-F238E27FC236}">
                  <a16:creationId xmlns:a16="http://schemas.microsoft.com/office/drawing/2014/main" id="{AC0C9651-1C30-C70F-CC98-6A47B1DB6516}"/>
                </a:ext>
              </a:extLst>
            </p:cNvPr>
            <p:cNvSpPr/>
            <p:nvPr/>
          </p:nvSpPr>
          <p:spPr>
            <a:xfrm>
              <a:off x="6105525" y="9924166"/>
              <a:ext cx="6105525" cy="148108"/>
            </a:xfrm>
            <a:prstGeom prst="rect">
              <a:avLst/>
            </a:prstGeom>
            <a:solidFill>
              <a:srgbClr val="61B85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1" name="Rectangle 10">
              <a:extLst>
                <a:ext uri="{FF2B5EF4-FFF2-40B4-BE49-F238E27FC236}">
                  <a16:creationId xmlns:a16="http://schemas.microsoft.com/office/drawing/2014/main" id="{827281B2-AE0C-7DF4-F452-93FBFC7ACFCA}"/>
                </a:ext>
              </a:extLst>
            </p:cNvPr>
            <p:cNvSpPr/>
            <p:nvPr/>
          </p:nvSpPr>
          <p:spPr>
            <a:xfrm>
              <a:off x="12211050" y="9924541"/>
              <a:ext cx="6105525" cy="148108"/>
            </a:xfrm>
            <a:prstGeom prst="rect">
              <a:avLst/>
            </a:prstGeom>
            <a:solidFill>
              <a:srgbClr val="FFDE5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r="-34664" b="-848"/>
            </a:stretch>
          </a:blipFill>
        </p:spPr>
        <p:txBody>
          <a:bodyPr/>
          <a:lstStyle/>
          <a:p>
            <a:endParaRPr lang="en-NL"/>
          </a:p>
        </p:txBody>
      </p:sp>
      <p:sp>
        <p:nvSpPr>
          <p:cNvPr id="3" name="Freeform 3"/>
          <p:cNvSpPr/>
          <p:nvPr/>
        </p:nvSpPr>
        <p:spPr>
          <a:xfrm>
            <a:off x="0" y="0"/>
            <a:ext cx="1424585" cy="2072808"/>
          </a:xfrm>
          <a:custGeom>
            <a:avLst/>
            <a:gdLst/>
            <a:ahLst/>
            <a:cxnLst/>
            <a:rect l="l" t="t" r="r" b="b"/>
            <a:pathLst>
              <a:path w="1424585" h="2072808">
                <a:moveTo>
                  <a:pt x="0" y="0"/>
                </a:moveTo>
                <a:lnTo>
                  <a:pt x="1424585" y="0"/>
                </a:lnTo>
                <a:lnTo>
                  <a:pt x="1424585" y="2072808"/>
                </a:lnTo>
                <a:lnTo>
                  <a:pt x="0" y="207280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NL"/>
          </a:p>
        </p:txBody>
      </p:sp>
      <p:sp>
        <p:nvSpPr>
          <p:cNvPr id="4" name="Freeform 4"/>
          <p:cNvSpPr/>
          <p:nvPr/>
        </p:nvSpPr>
        <p:spPr>
          <a:xfrm>
            <a:off x="15894741" y="8395595"/>
            <a:ext cx="2432073" cy="1891405"/>
          </a:xfrm>
          <a:custGeom>
            <a:avLst/>
            <a:gdLst/>
            <a:ahLst/>
            <a:cxnLst/>
            <a:rect l="l" t="t" r="r" b="b"/>
            <a:pathLst>
              <a:path w="2432073" h="1891405">
                <a:moveTo>
                  <a:pt x="0" y="0"/>
                </a:moveTo>
                <a:lnTo>
                  <a:pt x="2432073" y="0"/>
                </a:lnTo>
                <a:lnTo>
                  <a:pt x="2432073" y="1891405"/>
                </a:lnTo>
                <a:lnTo>
                  <a:pt x="0" y="189140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NL"/>
          </a:p>
        </p:txBody>
      </p:sp>
      <p:grpSp>
        <p:nvGrpSpPr>
          <p:cNvPr id="5" name="Group 5"/>
          <p:cNvGrpSpPr/>
          <p:nvPr/>
        </p:nvGrpSpPr>
        <p:grpSpPr>
          <a:xfrm>
            <a:off x="356040" y="9526251"/>
            <a:ext cx="356252" cy="347296"/>
            <a:chOff x="0" y="0"/>
            <a:chExt cx="759623" cy="740527"/>
          </a:xfrm>
        </p:grpSpPr>
        <p:sp>
          <p:nvSpPr>
            <p:cNvPr id="6" name="Freeform 6"/>
            <p:cNvSpPr/>
            <p:nvPr/>
          </p:nvSpPr>
          <p:spPr>
            <a:xfrm>
              <a:off x="0" y="0"/>
              <a:ext cx="759623" cy="740527"/>
            </a:xfrm>
            <a:custGeom>
              <a:avLst/>
              <a:gdLst/>
              <a:ahLst/>
              <a:cxnLst/>
              <a:rect l="l" t="t" r="r" b="b"/>
              <a:pathLst>
                <a:path w="759623" h="740527">
                  <a:moveTo>
                    <a:pt x="379812" y="0"/>
                  </a:moveTo>
                  <a:cubicBezTo>
                    <a:pt x="170047" y="0"/>
                    <a:pt x="0" y="165773"/>
                    <a:pt x="0" y="370263"/>
                  </a:cubicBezTo>
                  <a:cubicBezTo>
                    <a:pt x="0" y="574754"/>
                    <a:pt x="170047" y="740527"/>
                    <a:pt x="379812" y="740527"/>
                  </a:cubicBezTo>
                  <a:cubicBezTo>
                    <a:pt x="589576" y="740527"/>
                    <a:pt x="759623" y="574754"/>
                    <a:pt x="759623" y="370263"/>
                  </a:cubicBezTo>
                  <a:cubicBezTo>
                    <a:pt x="759623" y="165773"/>
                    <a:pt x="589576" y="0"/>
                    <a:pt x="379812" y="0"/>
                  </a:cubicBezTo>
                  <a:close/>
                </a:path>
              </a:pathLst>
            </a:custGeom>
            <a:solidFill>
              <a:srgbClr val="FFC732"/>
            </a:solidFill>
          </p:spPr>
          <p:txBody>
            <a:bodyPr/>
            <a:lstStyle/>
            <a:p>
              <a:endParaRPr lang="en-NL"/>
            </a:p>
          </p:txBody>
        </p:sp>
        <p:sp>
          <p:nvSpPr>
            <p:cNvPr id="7" name="TextBox 7"/>
            <p:cNvSpPr txBox="1"/>
            <p:nvPr/>
          </p:nvSpPr>
          <p:spPr>
            <a:xfrm>
              <a:off x="71215" y="12274"/>
              <a:ext cx="617194" cy="658828"/>
            </a:xfrm>
            <a:prstGeom prst="rect">
              <a:avLst/>
            </a:prstGeom>
          </p:spPr>
          <p:txBody>
            <a:bodyPr lIns="50800" tIns="50800" rIns="50800" bIns="50800" rtlCol="0" anchor="ctr"/>
            <a:lstStyle/>
            <a:p>
              <a:pPr algn="ctr">
                <a:lnSpc>
                  <a:spcPts val="2659"/>
                </a:lnSpc>
              </a:pPr>
              <a:endParaRPr/>
            </a:p>
          </p:txBody>
        </p:sp>
      </p:grpSp>
      <p:sp>
        <p:nvSpPr>
          <p:cNvPr id="8" name="TextBox 8"/>
          <p:cNvSpPr txBox="1"/>
          <p:nvPr/>
        </p:nvSpPr>
        <p:spPr>
          <a:xfrm>
            <a:off x="1142999" y="1544322"/>
            <a:ext cx="9311503" cy="547714"/>
          </a:xfrm>
          <a:prstGeom prst="rect">
            <a:avLst/>
          </a:prstGeom>
        </p:spPr>
        <p:txBody>
          <a:bodyPr wrap="square" lIns="0" tIns="0" rIns="0" bIns="0" rtlCol="0" anchor="t">
            <a:spAutoFit/>
          </a:bodyPr>
          <a:lstStyle/>
          <a:p>
            <a:pPr algn="just">
              <a:lnSpc>
                <a:spcPts val="4480"/>
              </a:lnSpc>
              <a:spcBef>
                <a:spcPct val="0"/>
              </a:spcBef>
            </a:pPr>
            <a:r>
              <a:rPr lang="en-US" sz="3200">
                <a:solidFill>
                  <a:srgbClr val="000000"/>
                </a:solidFill>
                <a:latin typeface="Poppins Bold"/>
                <a:ea typeface="Poppins Bold"/>
                <a:cs typeface="Poppins Bold"/>
                <a:sym typeface="Poppins Bold"/>
              </a:rPr>
              <a:t>Sports Club of Gujarat - Ahmedabad</a:t>
            </a:r>
          </a:p>
        </p:txBody>
      </p:sp>
      <p:sp>
        <p:nvSpPr>
          <p:cNvPr id="9" name="TextBox 9"/>
          <p:cNvSpPr txBox="1"/>
          <p:nvPr/>
        </p:nvSpPr>
        <p:spPr>
          <a:xfrm>
            <a:off x="1143000" y="2348867"/>
            <a:ext cx="8816569" cy="269048"/>
          </a:xfrm>
          <a:prstGeom prst="rect">
            <a:avLst/>
          </a:prstGeom>
        </p:spPr>
        <p:txBody>
          <a:bodyPr lIns="0" tIns="0" rIns="0" bIns="0" rtlCol="0" anchor="t">
            <a:spAutoFit/>
          </a:bodyPr>
          <a:lstStyle/>
          <a:p>
            <a:pPr algn="just">
              <a:lnSpc>
                <a:spcPts val="2240"/>
              </a:lnSpc>
              <a:spcBef>
                <a:spcPct val="0"/>
              </a:spcBef>
            </a:pPr>
            <a:r>
              <a:rPr lang="en-US" sz="1600" dirty="0">
                <a:solidFill>
                  <a:srgbClr val="000000"/>
                </a:solidFill>
                <a:latin typeface="Poppins Bold"/>
                <a:ea typeface="Poppins Bold"/>
                <a:cs typeface="Poppins Bold"/>
                <a:sym typeface="Poppins Bold"/>
              </a:rPr>
              <a:t>Success Story: </a:t>
            </a:r>
            <a:r>
              <a:rPr lang="en-US" sz="1600" dirty="0">
                <a:solidFill>
                  <a:srgbClr val="000000"/>
                </a:solidFill>
                <a:latin typeface="Poppins"/>
                <a:ea typeface="Poppins Bold"/>
                <a:cs typeface="Poppins"/>
                <a:sym typeface="Poppins"/>
              </a:rPr>
              <a:t> </a:t>
            </a:r>
            <a:r>
              <a:rPr lang="en-US" sz="1600" dirty="0">
                <a:solidFill>
                  <a:srgbClr val="000000"/>
                </a:solidFill>
                <a:latin typeface="Poppins"/>
                <a:ea typeface="Poppins"/>
                <a:cs typeface="Poppins"/>
                <a:sym typeface="Poppins"/>
              </a:rPr>
              <a:t>Sports Club of Gujarat, Ahmedabad switched to </a:t>
            </a:r>
            <a:r>
              <a:rPr lang="en-US" sz="1600" dirty="0" err="1">
                <a:solidFill>
                  <a:srgbClr val="000000"/>
                </a:solidFill>
                <a:latin typeface="Poppins"/>
                <a:ea typeface="Poppins"/>
                <a:cs typeface="Poppins"/>
                <a:sym typeface="Poppins"/>
              </a:rPr>
              <a:t>ClubSoft</a:t>
            </a:r>
            <a:r>
              <a:rPr lang="en-US" sz="1600" dirty="0">
                <a:solidFill>
                  <a:srgbClr val="000000"/>
                </a:solidFill>
                <a:latin typeface="Poppins"/>
                <a:ea typeface="Poppins"/>
                <a:cs typeface="Poppins"/>
                <a:sym typeface="Poppins"/>
              </a:rPr>
              <a:t> in 2017</a:t>
            </a:r>
          </a:p>
        </p:txBody>
      </p:sp>
      <p:sp>
        <p:nvSpPr>
          <p:cNvPr id="10" name="TextBox 10"/>
          <p:cNvSpPr txBox="1"/>
          <p:nvPr/>
        </p:nvSpPr>
        <p:spPr>
          <a:xfrm>
            <a:off x="1143000" y="3146427"/>
            <a:ext cx="8816569" cy="269048"/>
          </a:xfrm>
          <a:prstGeom prst="rect">
            <a:avLst/>
          </a:prstGeom>
        </p:spPr>
        <p:txBody>
          <a:bodyPr lIns="0" tIns="0" rIns="0" bIns="0" rtlCol="0" anchor="t">
            <a:spAutoFit/>
          </a:bodyPr>
          <a:lstStyle/>
          <a:p>
            <a:pPr algn="just">
              <a:lnSpc>
                <a:spcPts val="2240"/>
              </a:lnSpc>
              <a:spcBef>
                <a:spcPct val="0"/>
              </a:spcBef>
            </a:pPr>
            <a:r>
              <a:rPr lang="en-US" sz="1600">
                <a:solidFill>
                  <a:srgbClr val="000000"/>
                </a:solidFill>
                <a:latin typeface="Poppins Bold"/>
                <a:ea typeface="Poppins Bold"/>
                <a:cs typeface="Poppins Bold"/>
                <a:sym typeface="Poppins Bold"/>
              </a:rPr>
              <a:t>Location: </a:t>
            </a:r>
            <a:r>
              <a:rPr lang="en-US" sz="1600">
                <a:solidFill>
                  <a:srgbClr val="000000"/>
                </a:solidFill>
                <a:latin typeface="Poppins"/>
                <a:ea typeface="Poppins"/>
                <a:cs typeface="Poppins"/>
                <a:sym typeface="Poppins"/>
              </a:rPr>
              <a:t>India</a:t>
            </a:r>
          </a:p>
        </p:txBody>
      </p:sp>
      <p:sp>
        <p:nvSpPr>
          <p:cNvPr id="11" name="TextBox 11"/>
          <p:cNvSpPr txBox="1"/>
          <p:nvPr/>
        </p:nvSpPr>
        <p:spPr>
          <a:xfrm>
            <a:off x="1143000" y="3667761"/>
            <a:ext cx="8816569" cy="1961819"/>
          </a:xfrm>
          <a:prstGeom prst="rect">
            <a:avLst/>
          </a:prstGeom>
        </p:spPr>
        <p:txBody>
          <a:bodyPr lIns="0" tIns="0" rIns="0" bIns="0" rtlCol="0" anchor="t">
            <a:spAutoFit/>
          </a:bodyPr>
          <a:lstStyle/>
          <a:p>
            <a:pPr>
              <a:lnSpc>
                <a:spcPts val="2240"/>
              </a:lnSpc>
              <a:spcBef>
                <a:spcPct val="0"/>
              </a:spcBef>
            </a:pPr>
            <a:r>
              <a:rPr lang="en-US" sz="1600" dirty="0">
                <a:solidFill>
                  <a:srgbClr val="000000"/>
                </a:solidFill>
                <a:latin typeface="Poppins Bold"/>
                <a:ea typeface="Poppins Bold"/>
                <a:cs typeface="Poppins Bold"/>
                <a:sym typeface="Poppins Bold"/>
              </a:rPr>
              <a:t>Introduction: </a:t>
            </a:r>
            <a:r>
              <a:rPr lang="en-GB" sz="1600" dirty="0">
                <a:solidFill>
                  <a:srgbClr val="000000"/>
                </a:solidFill>
                <a:latin typeface="Poppins"/>
                <a:ea typeface="Poppins"/>
                <a:cs typeface="Poppins"/>
                <a:sym typeface="Poppins"/>
              </a:rPr>
              <a:t>The Sports Club gets its flamboyant and elegant design in the heart of city from the renowned architect Charles Correa who also happens to be the designer of the soulful Gandhi Ashram. With a beautiful design and sprawling space; Sports Club has gradually spread its branches for other sports and has become an epitome of entertainment and leisure in the thriving city of Ahmedabad. Today, Sports Club is one of the most regal clubs of Ahmedabad and renowned for its state-of-the-art amenities and splendid aura.</a:t>
            </a:r>
            <a:endParaRPr lang="en-US" sz="1600" dirty="0">
              <a:solidFill>
                <a:srgbClr val="000000"/>
              </a:solidFill>
              <a:latin typeface="Poppins"/>
              <a:ea typeface="Poppins"/>
              <a:cs typeface="Poppins"/>
              <a:sym typeface="Poppins"/>
            </a:endParaRPr>
          </a:p>
        </p:txBody>
      </p:sp>
      <p:sp>
        <p:nvSpPr>
          <p:cNvPr id="12" name="TextBox 12"/>
          <p:cNvSpPr txBox="1"/>
          <p:nvPr/>
        </p:nvSpPr>
        <p:spPr>
          <a:xfrm>
            <a:off x="1148218" y="6002272"/>
            <a:ext cx="8816569" cy="551177"/>
          </a:xfrm>
          <a:prstGeom prst="rect">
            <a:avLst/>
          </a:prstGeom>
        </p:spPr>
        <p:txBody>
          <a:bodyPr lIns="0" tIns="0" rIns="0" bIns="0" rtlCol="0" anchor="t">
            <a:spAutoFit/>
          </a:bodyPr>
          <a:lstStyle/>
          <a:p>
            <a:pPr>
              <a:lnSpc>
                <a:spcPts val="2240"/>
              </a:lnSpc>
              <a:spcBef>
                <a:spcPct val="0"/>
              </a:spcBef>
            </a:pPr>
            <a:r>
              <a:rPr lang="en-US" sz="1600" dirty="0">
                <a:solidFill>
                  <a:srgbClr val="000000"/>
                </a:solidFill>
                <a:latin typeface="Poppins Bold"/>
                <a:ea typeface="Poppins Bold"/>
                <a:cs typeface="Poppins Bold"/>
                <a:sym typeface="Poppins Bold"/>
              </a:rPr>
              <a:t>Challenge: </a:t>
            </a:r>
            <a:r>
              <a:rPr lang="en-US" sz="1600" dirty="0">
                <a:solidFill>
                  <a:srgbClr val="000000"/>
                </a:solidFill>
                <a:latin typeface="Poppins"/>
                <a:ea typeface="Poppins"/>
                <a:cs typeface="Poppins"/>
                <a:sym typeface="Poppins"/>
              </a:rPr>
              <a:t> Make Club management seamless, efficient and optimized to serve the members better.</a:t>
            </a:r>
          </a:p>
        </p:txBody>
      </p:sp>
      <p:sp>
        <p:nvSpPr>
          <p:cNvPr id="13" name="TextBox 13"/>
          <p:cNvSpPr txBox="1"/>
          <p:nvPr/>
        </p:nvSpPr>
        <p:spPr>
          <a:xfrm>
            <a:off x="1148218" y="6646961"/>
            <a:ext cx="8816569" cy="551177"/>
          </a:xfrm>
          <a:prstGeom prst="rect">
            <a:avLst/>
          </a:prstGeom>
        </p:spPr>
        <p:txBody>
          <a:bodyPr lIns="0" tIns="0" rIns="0" bIns="0" rtlCol="0" anchor="t">
            <a:spAutoFit/>
          </a:bodyPr>
          <a:lstStyle/>
          <a:p>
            <a:pPr>
              <a:lnSpc>
                <a:spcPts val="2240"/>
              </a:lnSpc>
              <a:spcBef>
                <a:spcPct val="0"/>
              </a:spcBef>
            </a:pPr>
            <a:r>
              <a:rPr lang="en-US" sz="1600" dirty="0">
                <a:solidFill>
                  <a:srgbClr val="000000"/>
                </a:solidFill>
                <a:latin typeface="Poppins Bold"/>
                <a:ea typeface="Poppins Bold"/>
                <a:cs typeface="Poppins Bold"/>
                <a:sym typeface="Poppins Bold"/>
              </a:rPr>
              <a:t>Our Solution: </a:t>
            </a:r>
            <a:r>
              <a:rPr lang="en-US" sz="1600" dirty="0" err="1">
                <a:solidFill>
                  <a:srgbClr val="000000"/>
                </a:solidFill>
                <a:latin typeface="Poppins"/>
                <a:ea typeface="Poppins Bold"/>
                <a:cs typeface="Poppins"/>
                <a:sym typeface="Poppins"/>
              </a:rPr>
              <a:t>ClubSoft</a:t>
            </a:r>
            <a:r>
              <a:rPr lang="en-US" sz="1600" dirty="0">
                <a:solidFill>
                  <a:srgbClr val="000000"/>
                </a:solidFill>
                <a:latin typeface="Poppins"/>
                <a:ea typeface="Poppins Bold"/>
                <a:cs typeface="Poppins"/>
                <a:sym typeface="Poppins"/>
              </a:rPr>
              <a:t>! – Empowering your club’s business. Our Club Management solution was implemented at the Sports Club of Gujarat.</a:t>
            </a:r>
            <a:endParaRPr lang="en-US" sz="1600" dirty="0">
              <a:solidFill>
                <a:srgbClr val="000000"/>
              </a:solidFill>
              <a:latin typeface="Poppins"/>
              <a:ea typeface="Poppins"/>
              <a:cs typeface="Poppins"/>
              <a:sym typeface="Poppins"/>
            </a:endParaRPr>
          </a:p>
        </p:txBody>
      </p:sp>
      <p:sp>
        <p:nvSpPr>
          <p:cNvPr id="14" name="TextBox 14"/>
          <p:cNvSpPr txBox="1"/>
          <p:nvPr/>
        </p:nvSpPr>
        <p:spPr>
          <a:xfrm>
            <a:off x="1143000" y="7717790"/>
            <a:ext cx="8816569" cy="1397562"/>
          </a:xfrm>
          <a:prstGeom prst="rect">
            <a:avLst/>
          </a:prstGeom>
        </p:spPr>
        <p:txBody>
          <a:bodyPr lIns="0" tIns="0" rIns="0" bIns="0" rtlCol="0" anchor="t">
            <a:spAutoFit/>
          </a:bodyPr>
          <a:lstStyle/>
          <a:p>
            <a:pPr>
              <a:lnSpc>
                <a:spcPts val="2240"/>
              </a:lnSpc>
              <a:spcBef>
                <a:spcPct val="0"/>
              </a:spcBef>
            </a:pPr>
            <a:r>
              <a:rPr lang="en-US" sz="1600" dirty="0">
                <a:solidFill>
                  <a:srgbClr val="000000"/>
                </a:solidFill>
                <a:latin typeface="Poppins Bold"/>
                <a:ea typeface="Poppins Bold"/>
                <a:cs typeface="Poppins Bold"/>
                <a:sym typeface="Poppins Bold"/>
              </a:rPr>
              <a:t>Impact: </a:t>
            </a:r>
            <a:r>
              <a:rPr lang="en-US" sz="1600" dirty="0">
                <a:solidFill>
                  <a:srgbClr val="000000"/>
                </a:solidFill>
                <a:latin typeface="Poppins"/>
                <a:ea typeface="Poppins"/>
                <a:cs typeface="Poppins"/>
                <a:sym typeface="Poppins"/>
              </a:rPr>
              <a:t>Roll out of Mobile app and web app simultaneously helped the Administration and Members to manage everything at touch of their fingertips. Club Administration work reduced by 40% due to digitalization. Members interaction with club activities increased by 60%. Ease of access of all kinds of information for the members made things really easy.</a:t>
            </a:r>
          </a:p>
        </p:txBody>
      </p:sp>
      <p:pic>
        <p:nvPicPr>
          <p:cNvPr id="17" name="Picture 16" descr="A screenshot of a cell phone&#10;&#10;Description automatically generated">
            <a:extLst>
              <a:ext uri="{FF2B5EF4-FFF2-40B4-BE49-F238E27FC236}">
                <a16:creationId xmlns:a16="http://schemas.microsoft.com/office/drawing/2014/main" id="{58B65CAE-7A78-E631-E181-338D23D6C6FB}"/>
              </a:ext>
            </a:extLst>
          </p:cNvPr>
          <p:cNvPicPr>
            <a:picLocks noChangeAspect="1"/>
          </p:cNvPicPr>
          <p:nvPr/>
        </p:nvPicPr>
        <p:blipFill>
          <a:blip r:embed="rId5" cstate="screen">
            <a:extLst>
              <a:ext uri="{28A0092B-C50C-407E-A947-70E740481C1C}">
                <a14:useLocalDpi xmlns:a14="http://schemas.microsoft.com/office/drawing/2010/main" val="0"/>
              </a:ext>
            </a:extLst>
          </a:blip>
          <a:srcRect l="3134" t="-1497" r="35074" b="-1"/>
          <a:stretch/>
        </p:blipFill>
        <p:spPr>
          <a:xfrm>
            <a:off x="10373500" y="3316797"/>
            <a:ext cx="7495351" cy="3653405"/>
          </a:xfrm>
          <a:prstGeom prst="rect">
            <a:avLst/>
          </a:prstGeom>
          <a:noFill/>
        </p:spPr>
      </p:pic>
      <p:grpSp>
        <p:nvGrpSpPr>
          <p:cNvPr id="15" name="Group 14">
            <a:extLst>
              <a:ext uri="{FF2B5EF4-FFF2-40B4-BE49-F238E27FC236}">
                <a16:creationId xmlns:a16="http://schemas.microsoft.com/office/drawing/2014/main" id="{AFE939DF-1000-2EFB-789E-4CA307929622}"/>
              </a:ext>
            </a:extLst>
          </p:cNvPr>
          <p:cNvGrpSpPr/>
          <p:nvPr/>
        </p:nvGrpSpPr>
        <p:grpSpPr>
          <a:xfrm>
            <a:off x="0" y="9982077"/>
            <a:ext cx="18316575" cy="148628"/>
            <a:chOff x="0" y="9924021"/>
            <a:chExt cx="18316575" cy="148628"/>
          </a:xfrm>
        </p:grpSpPr>
        <p:sp>
          <p:nvSpPr>
            <p:cNvPr id="16" name="Rectangle 15">
              <a:extLst>
                <a:ext uri="{FF2B5EF4-FFF2-40B4-BE49-F238E27FC236}">
                  <a16:creationId xmlns:a16="http://schemas.microsoft.com/office/drawing/2014/main" id="{C0E138F4-F449-C160-2B85-AF20CF93B110}"/>
                </a:ext>
              </a:extLst>
            </p:cNvPr>
            <p:cNvSpPr/>
            <p:nvPr/>
          </p:nvSpPr>
          <p:spPr>
            <a:xfrm>
              <a:off x="0" y="9924021"/>
              <a:ext cx="6105525" cy="148108"/>
            </a:xfrm>
            <a:prstGeom prst="rect">
              <a:avLst/>
            </a:prstGeom>
            <a:solidFill>
              <a:srgbClr val="20ADE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8" name="Rectangle 17">
              <a:extLst>
                <a:ext uri="{FF2B5EF4-FFF2-40B4-BE49-F238E27FC236}">
                  <a16:creationId xmlns:a16="http://schemas.microsoft.com/office/drawing/2014/main" id="{6851250C-A0B4-4AFC-1568-C430C5CBFEA1}"/>
                </a:ext>
              </a:extLst>
            </p:cNvPr>
            <p:cNvSpPr/>
            <p:nvPr/>
          </p:nvSpPr>
          <p:spPr>
            <a:xfrm>
              <a:off x="6105525" y="9924166"/>
              <a:ext cx="6105525" cy="148108"/>
            </a:xfrm>
            <a:prstGeom prst="rect">
              <a:avLst/>
            </a:prstGeom>
            <a:solidFill>
              <a:srgbClr val="61B85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9" name="Rectangle 18">
              <a:extLst>
                <a:ext uri="{FF2B5EF4-FFF2-40B4-BE49-F238E27FC236}">
                  <a16:creationId xmlns:a16="http://schemas.microsoft.com/office/drawing/2014/main" id="{90A900BC-6D2E-685F-0027-045890A3A5C9}"/>
                </a:ext>
              </a:extLst>
            </p:cNvPr>
            <p:cNvSpPr/>
            <p:nvPr/>
          </p:nvSpPr>
          <p:spPr>
            <a:xfrm>
              <a:off x="12211050" y="9924541"/>
              <a:ext cx="6105525" cy="148108"/>
            </a:xfrm>
            <a:prstGeom prst="rect">
              <a:avLst/>
            </a:prstGeom>
            <a:solidFill>
              <a:srgbClr val="FFDE5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r="-34664" b="-848"/>
            </a:stretch>
          </a:blipFill>
        </p:spPr>
        <p:txBody>
          <a:bodyPr/>
          <a:lstStyle/>
          <a:p>
            <a:endParaRPr lang="en-NL"/>
          </a:p>
        </p:txBody>
      </p:sp>
      <p:sp>
        <p:nvSpPr>
          <p:cNvPr id="3" name="Freeform 3"/>
          <p:cNvSpPr/>
          <p:nvPr/>
        </p:nvSpPr>
        <p:spPr>
          <a:xfrm>
            <a:off x="0" y="0"/>
            <a:ext cx="1424585" cy="2072808"/>
          </a:xfrm>
          <a:custGeom>
            <a:avLst/>
            <a:gdLst/>
            <a:ahLst/>
            <a:cxnLst/>
            <a:rect l="l" t="t" r="r" b="b"/>
            <a:pathLst>
              <a:path w="1424585" h="2072808">
                <a:moveTo>
                  <a:pt x="0" y="0"/>
                </a:moveTo>
                <a:lnTo>
                  <a:pt x="1424585" y="0"/>
                </a:lnTo>
                <a:lnTo>
                  <a:pt x="1424585" y="2072808"/>
                </a:lnTo>
                <a:lnTo>
                  <a:pt x="0" y="207280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NL"/>
          </a:p>
        </p:txBody>
      </p:sp>
      <p:sp>
        <p:nvSpPr>
          <p:cNvPr id="4" name="Freeform 4"/>
          <p:cNvSpPr/>
          <p:nvPr/>
        </p:nvSpPr>
        <p:spPr>
          <a:xfrm>
            <a:off x="15894741" y="8395595"/>
            <a:ext cx="2432073" cy="1891405"/>
          </a:xfrm>
          <a:custGeom>
            <a:avLst/>
            <a:gdLst/>
            <a:ahLst/>
            <a:cxnLst/>
            <a:rect l="l" t="t" r="r" b="b"/>
            <a:pathLst>
              <a:path w="2432073" h="1891405">
                <a:moveTo>
                  <a:pt x="0" y="0"/>
                </a:moveTo>
                <a:lnTo>
                  <a:pt x="2432073" y="0"/>
                </a:lnTo>
                <a:lnTo>
                  <a:pt x="2432073" y="1891405"/>
                </a:lnTo>
                <a:lnTo>
                  <a:pt x="0" y="189140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NL"/>
          </a:p>
        </p:txBody>
      </p:sp>
      <p:grpSp>
        <p:nvGrpSpPr>
          <p:cNvPr id="5" name="Group 5"/>
          <p:cNvGrpSpPr/>
          <p:nvPr/>
        </p:nvGrpSpPr>
        <p:grpSpPr>
          <a:xfrm>
            <a:off x="356040" y="9526251"/>
            <a:ext cx="356252" cy="347296"/>
            <a:chOff x="0" y="0"/>
            <a:chExt cx="759623" cy="740527"/>
          </a:xfrm>
        </p:grpSpPr>
        <p:sp>
          <p:nvSpPr>
            <p:cNvPr id="6" name="Freeform 6"/>
            <p:cNvSpPr/>
            <p:nvPr/>
          </p:nvSpPr>
          <p:spPr>
            <a:xfrm>
              <a:off x="0" y="0"/>
              <a:ext cx="759623" cy="740527"/>
            </a:xfrm>
            <a:custGeom>
              <a:avLst/>
              <a:gdLst/>
              <a:ahLst/>
              <a:cxnLst/>
              <a:rect l="l" t="t" r="r" b="b"/>
              <a:pathLst>
                <a:path w="759623" h="740527">
                  <a:moveTo>
                    <a:pt x="379812" y="0"/>
                  </a:moveTo>
                  <a:cubicBezTo>
                    <a:pt x="170047" y="0"/>
                    <a:pt x="0" y="165773"/>
                    <a:pt x="0" y="370263"/>
                  </a:cubicBezTo>
                  <a:cubicBezTo>
                    <a:pt x="0" y="574754"/>
                    <a:pt x="170047" y="740527"/>
                    <a:pt x="379812" y="740527"/>
                  </a:cubicBezTo>
                  <a:cubicBezTo>
                    <a:pt x="589576" y="740527"/>
                    <a:pt x="759623" y="574754"/>
                    <a:pt x="759623" y="370263"/>
                  </a:cubicBezTo>
                  <a:cubicBezTo>
                    <a:pt x="759623" y="165773"/>
                    <a:pt x="589576" y="0"/>
                    <a:pt x="379812" y="0"/>
                  </a:cubicBezTo>
                  <a:close/>
                </a:path>
              </a:pathLst>
            </a:custGeom>
            <a:solidFill>
              <a:srgbClr val="FFC732"/>
            </a:solidFill>
          </p:spPr>
          <p:txBody>
            <a:bodyPr/>
            <a:lstStyle/>
            <a:p>
              <a:endParaRPr lang="en-NL"/>
            </a:p>
          </p:txBody>
        </p:sp>
        <p:sp>
          <p:nvSpPr>
            <p:cNvPr id="7" name="TextBox 7"/>
            <p:cNvSpPr txBox="1"/>
            <p:nvPr/>
          </p:nvSpPr>
          <p:spPr>
            <a:xfrm>
              <a:off x="71215" y="12274"/>
              <a:ext cx="617194" cy="658828"/>
            </a:xfrm>
            <a:prstGeom prst="rect">
              <a:avLst/>
            </a:prstGeom>
          </p:spPr>
          <p:txBody>
            <a:bodyPr lIns="50800" tIns="50800" rIns="50800" bIns="50800" rtlCol="0" anchor="ctr"/>
            <a:lstStyle/>
            <a:p>
              <a:pPr algn="ctr">
                <a:lnSpc>
                  <a:spcPts val="2659"/>
                </a:lnSpc>
              </a:pPr>
              <a:endParaRPr/>
            </a:p>
          </p:txBody>
        </p:sp>
      </p:grpSp>
      <p:sp>
        <p:nvSpPr>
          <p:cNvPr id="8" name="TextBox 8"/>
          <p:cNvSpPr txBox="1"/>
          <p:nvPr/>
        </p:nvSpPr>
        <p:spPr>
          <a:xfrm>
            <a:off x="1143000" y="1544322"/>
            <a:ext cx="6788024" cy="566420"/>
          </a:xfrm>
          <a:prstGeom prst="rect">
            <a:avLst/>
          </a:prstGeom>
        </p:spPr>
        <p:txBody>
          <a:bodyPr lIns="0" tIns="0" rIns="0" bIns="0" rtlCol="0" anchor="t">
            <a:spAutoFit/>
          </a:bodyPr>
          <a:lstStyle/>
          <a:p>
            <a:pPr algn="just">
              <a:lnSpc>
                <a:spcPts val="4480"/>
              </a:lnSpc>
              <a:spcBef>
                <a:spcPct val="0"/>
              </a:spcBef>
            </a:pPr>
            <a:r>
              <a:rPr lang="en-US" sz="3200" dirty="0">
                <a:solidFill>
                  <a:srgbClr val="000000"/>
                </a:solidFill>
                <a:latin typeface="Poppins Bold"/>
                <a:ea typeface="Poppins Bold"/>
                <a:cs typeface="Poppins Bold"/>
                <a:sym typeface="Poppins Bold"/>
              </a:rPr>
              <a:t>Jolly Gymkhana - Mumbai</a:t>
            </a:r>
          </a:p>
        </p:txBody>
      </p:sp>
      <p:sp>
        <p:nvSpPr>
          <p:cNvPr id="9" name="TextBox 9"/>
          <p:cNvSpPr txBox="1"/>
          <p:nvPr/>
        </p:nvSpPr>
        <p:spPr>
          <a:xfrm>
            <a:off x="1143000" y="2348867"/>
            <a:ext cx="8816569" cy="269048"/>
          </a:xfrm>
          <a:prstGeom prst="rect">
            <a:avLst/>
          </a:prstGeom>
        </p:spPr>
        <p:txBody>
          <a:bodyPr lIns="0" tIns="0" rIns="0" bIns="0" rtlCol="0" anchor="t">
            <a:spAutoFit/>
          </a:bodyPr>
          <a:lstStyle/>
          <a:p>
            <a:pPr>
              <a:lnSpc>
                <a:spcPts val="2240"/>
              </a:lnSpc>
              <a:spcBef>
                <a:spcPct val="0"/>
              </a:spcBef>
            </a:pPr>
            <a:r>
              <a:rPr lang="en-US" sz="1600" dirty="0">
                <a:solidFill>
                  <a:srgbClr val="000000"/>
                </a:solidFill>
                <a:latin typeface="Poppins Bold"/>
                <a:ea typeface="Poppins Bold"/>
                <a:cs typeface="Poppins Bold"/>
                <a:sym typeface="Poppins Bold"/>
              </a:rPr>
              <a:t>Success Story: </a:t>
            </a:r>
            <a:r>
              <a:rPr lang="en-US" sz="1600" dirty="0">
                <a:solidFill>
                  <a:srgbClr val="000000"/>
                </a:solidFill>
                <a:latin typeface="Poppins"/>
                <a:ea typeface="Poppins"/>
                <a:cs typeface="Poppins"/>
                <a:sym typeface="Poppins"/>
              </a:rPr>
              <a:t>Jolly Gymkhana – Mumbai switched to </a:t>
            </a:r>
            <a:r>
              <a:rPr lang="en-US" sz="1600" dirty="0" err="1">
                <a:solidFill>
                  <a:srgbClr val="000000"/>
                </a:solidFill>
                <a:latin typeface="Poppins"/>
                <a:ea typeface="Poppins"/>
                <a:cs typeface="Poppins"/>
                <a:sym typeface="Poppins"/>
              </a:rPr>
              <a:t>ClubSoft</a:t>
            </a:r>
            <a:r>
              <a:rPr lang="en-US" sz="1600" dirty="0">
                <a:solidFill>
                  <a:srgbClr val="000000"/>
                </a:solidFill>
                <a:latin typeface="Poppins"/>
                <a:ea typeface="Poppins"/>
                <a:cs typeface="Poppins"/>
                <a:sym typeface="Poppins"/>
              </a:rPr>
              <a:t> in 2024</a:t>
            </a:r>
          </a:p>
        </p:txBody>
      </p:sp>
      <p:sp>
        <p:nvSpPr>
          <p:cNvPr id="10" name="TextBox 10"/>
          <p:cNvSpPr txBox="1"/>
          <p:nvPr/>
        </p:nvSpPr>
        <p:spPr>
          <a:xfrm>
            <a:off x="1143000" y="3146427"/>
            <a:ext cx="8816569" cy="269048"/>
          </a:xfrm>
          <a:prstGeom prst="rect">
            <a:avLst/>
          </a:prstGeom>
        </p:spPr>
        <p:txBody>
          <a:bodyPr lIns="0" tIns="0" rIns="0" bIns="0" rtlCol="0" anchor="t">
            <a:spAutoFit/>
          </a:bodyPr>
          <a:lstStyle/>
          <a:p>
            <a:pPr algn="just">
              <a:lnSpc>
                <a:spcPts val="2240"/>
              </a:lnSpc>
              <a:spcBef>
                <a:spcPct val="0"/>
              </a:spcBef>
            </a:pPr>
            <a:r>
              <a:rPr lang="en-US" sz="1600">
                <a:solidFill>
                  <a:srgbClr val="000000"/>
                </a:solidFill>
                <a:latin typeface="Poppins Bold"/>
                <a:ea typeface="Poppins Bold"/>
                <a:cs typeface="Poppins Bold"/>
                <a:sym typeface="Poppins Bold"/>
              </a:rPr>
              <a:t>Location: </a:t>
            </a:r>
            <a:r>
              <a:rPr lang="en-US" sz="1600">
                <a:solidFill>
                  <a:srgbClr val="000000"/>
                </a:solidFill>
                <a:latin typeface="Poppins"/>
                <a:ea typeface="Poppins"/>
                <a:cs typeface="Poppins"/>
                <a:sym typeface="Poppins"/>
              </a:rPr>
              <a:t>India</a:t>
            </a:r>
          </a:p>
        </p:txBody>
      </p:sp>
      <p:sp>
        <p:nvSpPr>
          <p:cNvPr id="11" name="TextBox 11"/>
          <p:cNvSpPr txBox="1"/>
          <p:nvPr/>
        </p:nvSpPr>
        <p:spPr>
          <a:xfrm>
            <a:off x="1143000" y="3667761"/>
            <a:ext cx="8816569" cy="1679691"/>
          </a:xfrm>
          <a:prstGeom prst="rect">
            <a:avLst/>
          </a:prstGeom>
        </p:spPr>
        <p:txBody>
          <a:bodyPr lIns="0" tIns="0" rIns="0" bIns="0" rtlCol="0" anchor="t">
            <a:spAutoFit/>
          </a:bodyPr>
          <a:lstStyle/>
          <a:p>
            <a:pPr>
              <a:lnSpc>
                <a:spcPts val="2240"/>
              </a:lnSpc>
              <a:spcBef>
                <a:spcPct val="0"/>
              </a:spcBef>
            </a:pPr>
            <a:r>
              <a:rPr lang="en-US" sz="1600" dirty="0">
                <a:solidFill>
                  <a:srgbClr val="000000"/>
                </a:solidFill>
                <a:latin typeface="Poppins Bold"/>
                <a:ea typeface="Poppins Bold"/>
                <a:cs typeface="Poppins Bold"/>
                <a:sym typeface="Poppins Bold"/>
              </a:rPr>
              <a:t>Introduction: </a:t>
            </a:r>
            <a:r>
              <a:rPr lang="en-GB" sz="1600" dirty="0">
                <a:solidFill>
                  <a:srgbClr val="000000"/>
                </a:solidFill>
                <a:latin typeface="Poppins"/>
                <a:ea typeface="Poppins"/>
                <a:cs typeface="Poppins"/>
                <a:sym typeface="Poppins"/>
              </a:rPr>
              <a:t>Established in 1950, Ghatkopar Jolly Gymkhana was founded by 60 founder members. It is one of the oldest and most prestigious Gymkhana in Mumbai. Gymkhana has changed beyond recognition from merely a Cricket club to a modern Gymkhana with all club facilities. The Gymkhana today provides State-of-Art Gymkhana sport facilities like Badminton Courts, Tennis Courts, Squash Court, Billiards, Multi Turf, Chess and Carrom. </a:t>
            </a:r>
            <a:endParaRPr lang="en-US" sz="1600" dirty="0">
              <a:solidFill>
                <a:srgbClr val="000000"/>
              </a:solidFill>
              <a:latin typeface="Poppins"/>
              <a:ea typeface="Poppins"/>
              <a:cs typeface="Poppins"/>
              <a:sym typeface="Poppins"/>
            </a:endParaRPr>
          </a:p>
        </p:txBody>
      </p:sp>
      <p:sp>
        <p:nvSpPr>
          <p:cNvPr id="12" name="TextBox 12"/>
          <p:cNvSpPr txBox="1"/>
          <p:nvPr/>
        </p:nvSpPr>
        <p:spPr>
          <a:xfrm>
            <a:off x="1143000" y="5548766"/>
            <a:ext cx="8816569" cy="551177"/>
          </a:xfrm>
          <a:prstGeom prst="rect">
            <a:avLst/>
          </a:prstGeom>
        </p:spPr>
        <p:txBody>
          <a:bodyPr lIns="0" tIns="0" rIns="0" bIns="0" rtlCol="0" anchor="t">
            <a:spAutoFit/>
          </a:bodyPr>
          <a:lstStyle/>
          <a:p>
            <a:pPr algn="just">
              <a:lnSpc>
                <a:spcPts val="2240"/>
              </a:lnSpc>
              <a:spcBef>
                <a:spcPct val="0"/>
              </a:spcBef>
            </a:pPr>
            <a:r>
              <a:rPr lang="en-US" sz="1600">
                <a:solidFill>
                  <a:srgbClr val="000000"/>
                </a:solidFill>
                <a:latin typeface="Poppins Bold"/>
                <a:ea typeface="Poppins Bold"/>
                <a:cs typeface="Poppins Bold"/>
                <a:sym typeface="Poppins Bold"/>
              </a:rPr>
              <a:t>Challenge: </a:t>
            </a:r>
            <a:r>
              <a:rPr lang="en-US" sz="1600">
                <a:solidFill>
                  <a:srgbClr val="000000"/>
                </a:solidFill>
                <a:latin typeface="Poppins"/>
                <a:ea typeface="Poppins"/>
                <a:cs typeface="Poppins"/>
                <a:sym typeface="Poppins"/>
              </a:rPr>
              <a:t> </a:t>
            </a:r>
            <a:r>
              <a:rPr lang="en-GB" sz="1600">
                <a:solidFill>
                  <a:srgbClr val="000000"/>
                </a:solidFill>
                <a:latin typeface="Poppins"/>
                <a:ea typeface="Poppins"/>
                <a:cs typeface="Poppins"/>
                <a:sym typeface="Poppins"/>
              </a:rPr>
              <a:t>Make Club management seamless, efficient and optimized to serve the members better.</a:t>
            </a:r>
            <a:endParaRPr lang="en-US" sz="1600">
              <a:solidFill>
                <a:srgbClr val="000000"/>
              </a:solidFill>
              <a:latin typeface="Poppins"/>
              <a:ea typeface="Poppins"/>
              <a:cs typeface="Poppins"/>
              <a:sym typeface="Poppins"/>
            </a:endParaRPr>
          </a:p>
        </p:txBody>
      </p:sp>
      <p:sp>
        <p:nvSpPr>
          <p:cNvPr id="13" name="TextBox 13"/>
          <p:cNvSpPr txBox="1"/>
          <p:nvPr/>
        </p:nvSpPr>
        <p:spPr>
          <a:xfrm>
            <a:off x="1143000" y="6367781"/>
            <a:ext cx="8816569" cy="551177"/>
          </a:xfrm>
          <a:prstGeom prst="rect">
            <a:avLst/>
          </a:prstGeom>
        </p:spPr>
        <p:txBody>
          <a:bodyPr lIns="0" tIns="0" rIns="0" bIns="0" rtlCol="0" anchor="t">
            <a:spAutoFit/>
          </a:bodyPr>
          <a:lstStyle/>
          <a:p>
            <a:pPr>
              <a:lnSpc>
                <a:spcPts val="2240"/>
              </a:lnSpc>
              <a:spcBef>
                <a:spcPct val="0"/>
              </a:spcBef>
            </a:pPr>
            <a:r>
              <a:rPr lang="en-US" sz="1600" dirty="0">
                <a:solidFill>
                  <a:srgbClr val="000000"/>
                </a:solidFill>
                <a:latin typeface="Poppins Bold"/>
                <a:ea typeface="Poppins Bold"/>
                <a:cs typeface="Poppins Bold"/>
                <a:sym typeface="Poppins Bold"/>
              </a:rPr>
              <a:t>Our Solution: </a:t>
            </a:r>
            <a:r>
              <a:rPr lang="en-US" sz="1600" dirty="0" err="1">
                <a:solidFill>
                  <a:srgbClr val="000000"/>
                </a:solidFill>
                <a:latin typeface="Poppins"/>
                <a:ea typeface="Poppins Bold"/>
                <a:cs typeface="Poppins"/>
                <a:sym typeface="Poppins"/>
              </a:rPr>
              <a:t>ClubSoft</a:t>
            </a:r>
            <a:r>
              <a:rPr lang="en-US" sz="1600" dirty="0">
                <a:solidFill>
                  <a:srgbClr val="000000"/>
                </a:solidFill>
                <a:latin typeface="Poppins"/>
                <a:ea typeface="Poppins Bold"/>
                <a:cs typeface="Poppins"/>
                <a:sym typeface="Poppins"/>
              </a:rPr>
              <a:t>! – Empowering your club’s business. Our Club Management solution was implemented at the Jolly Gymkhana in Mumbai.</a:t>
            </a:r>
            <a:endParaRPr lang="en-US" sz="1600" dirty="0">
              <a:solidFill>
                <a:srgbClr val="000000"/>
              </a:solidFill>
              <a:latin typeface="Poppins"/>
              <a:ea typeface="Poppins"/>
              <a:cs typeface="Poppins"/>
              <a:sym typeface="Poppins"/>
            </a:endParaRPr>
          </a:p>
        </p:txBody>
      </p:sp>
      <p:sp>
        <p:nvSpPr>
          <p:cNvPr id="14" name="TextBox 14"/>
          <p:cNvSpPr txBox="1"/>
          <p:nvPr/>
        </p:nvSpPr>
        <p:spPr>
          <a:xfrm>
            <a:off x="1143000" y="7282303"/>
            <a:ext cx="8816569" cy="2243948"/>
          </a:xfrm>
          <a:prstGeom prst="rect">
            <a:avLst/>
          </a:prstGeom>
        </p:spPr>
        <p:txBody>
          <a:bodyPr lIns="0" tIns="0" rIns="0" bIns="0" rtlCol="0" anchor="t">
            <a:spAutoFit/>
          </a:bodyPr>
          <a:lstStyle/>
          <a:p>
            <a:pPr>
              <a:lnSpc>
                <a:spcPts val="2240"/>
              </a:lnSpc>
              <a:spcBef>
                <a:spcPct val="0"/>
              </a:spcBef>
            </a:pPr>
            <a:r>
              <a:rPr lang="en-US" sz="1600" dirty="0">
                <a:solidFill>
                  <a:srgbClr val="000000"/>
                </a:solidFill>
                <a:latin typeface="Poppins Bold"/>
                <a:ea typeface="Poppins Bold"/>
                <a:cs typeface="Poppins Bold"/>
                <a:sym typeface="Poppins Bold"/>
              </a:rPr>
              <a:t>Impact: </a:t>
            </a:r>
            <a:r>
              <a:rPr lang="en-US" sz="1600" dirty="0">
                <a:solidFill>
                  <a:srgbClr val="000000"/>
                </a:solidFill>
                <a:latin typeface="Poppins"/>
                <a:ea typeface="Poppins"/>
                <a:cs typeface="Poppins"/>
                <a:sym typeface="Poppins"/>
              </a:rPr>
              <a:t>Roll out of Mobile app and web app simultaneously helped the Administration and Members to manage everything at touch of their fingertips. </a:t>
            </a:r>
            <a:br>
              <a:rPr lang="en-US" sz="1600" dirty="0">
                <a:solidFill>
                  <a:srgbClr val="000000"/>
                </a:solidFill>
                <a:latin typeface="Poppins"/>
                <a:ea typeface="Poppins"/>
                <a:cs typeface="Poppins"/>
                <a:sym typeface="Poppins"/>
              </a:rPr>
            </a:br>
            <a:br>
              <a:rPr lang="en-US" sz="1600" dirty="0">
                <a:solidFill>
                  <a:srgbClr val="000000"/>
                </a:solidFill>
                <a:latin typeface="Poppins"/>
                <a:ea typeface="Poppins"/>
                <a:cs typeface="Poppins"/>
                <a:sym typeface="Poppins"/>
              </a:rPr>
            </a:br>
            <a:r>
              <a:rPr lang="en-US" sz="1600" dirty="0">
                <a:solidFill>
                  <a:srgbClr val="000000"/>
                </a:solidFill>
                <a:latin typeface="Poppins"/>
                <a:ea typeface="Poppins"/>
                <a:cs typeface="Poppins"/>
                <a:sym typeface="Poppins"/>
              </a:rPr>
              <a:t>Club Administration work reduced by 30% due to digitalization. Management and Admin are really happy with automatic Reports and accounting integration.</a:t>
            </a:r>
          </a:p>
          <a:p>
            <a:pPr>
              <a:lnSpc>
                <a:spcPts val="2240"/>
              </a:lnSpc>
              <a:spcBef>
                <a:spcPct val="0"/>
              </a:spcBef>
            </a:pPr>
            <a:r>
              <a:rPr lang="en-US" sz="1600" dirty="0">
                <a:solidFill>
                  <a:srgbClr val="000000"/>
                </a:solidFill>
                <a:latin typeface="Poppins"/>
                <a:ea typeface="Poppins"/>
                <a:cs typeface="Poppins"/>
                <a:sym typeface="Poppins"/>
              </a:rPr>
              <a:t>Members interaction with club activities increased by 40%. Ease of access to all kinds of club activities and information for the members on the mobile app has made them very happy.</a:t>
            </a:r>
          </a:p>
        </p:txBody>
      </p:sp>
      <p:pic>
        <p:nvPicPr>
          <p:cNvPr id="19" name="Picture 18">
            <a:extLst>
              <a:ext uri="{FF2B5EF4-FFF2-40B4-BE49-F238E27FC236}">
                <a16:creationId xmlns:a16="http://schemas.microsoft.com/office/drawing/2014/main" id="{E627E5FF-7B64-E4D0-CEFC-21A8D5D1AF19}"/>
              </a:ext>
            </a:extLst>
          </p:cNvPr>
          <p:cNvPicPr>
            <a:picLocks noChangeAspect="1"/>
          </p:cNvPicPr>
          <p:nvPr/>
        </p:nvPicPr>
        <p:blipFill>
          <a:blip r:embed="rId5" cstate="screen">
            <a:extLst>
              <a:ext uri="{28A0092B-C50C-407E-A947-70E740481C1C}">
                <a14:useLocalDpi xmlns:a14="http://schemas.microsoft.com/office/drawing/2010/main" val="0"/>
              </a:ext>
            </a:extLst>
          </a:blip>
          <a:srcRect l="1894" r="37227"/>
          <a:stretch/>
        </p:blipFill>
        <p:spPr>
          <a:xfrm>
            <a:off x="10373500" y="3316797"/>
            <a:ext cx="7495351" cy="3653405"/>
          </a:xfrm>
          <a:prstGeom prst="rect">
            <a:avLst/>
          </a:prstGeom>
          <a:noFill/>
        </p:spPr>
      </p:pic>
      <p:grpSp>
        <p:nvGrpSpPr>
          <p:cNvPr id="15" name="Group 14">
            <a:extLst>
              <a:ext uri="{FF2B5EF4-FFF2-40B4-BE49-F238E27FC236}">
                <a16:creationId xmlns:a16="http://schemas.microsoft.com/office/drawing/2014/main" id="{2FEEC60E-2DD0-006B-F9FC-AB523231EB23}"/>
              </a:ext>
            </a:extLst>
          </p:cNvPr>
          <p:cNvGrpSpPr/>
          <p:nvPr/>
        </p:nvGrpSpPr>
        <p:grpSpPr>
          <a:xfrm>
            <a:off x="0" y="9982077"/>
            <a:ext cx="18316575" cy="148628"/>
            <a:chOff x="0" y="9924021"/>
            <a:chExt cx="18316575" cy="148628"/>
          </a:xfrm>
        </p:grpSpPr>
        <p:sp>
          <p:nvSpPr>
            <p:cNvPr id="16" name="Rectangle 15">
              <a:extLst>
                <a:ext uri="{FF2B5EF4-FFF2-40B4-BE49-F238E27FC236}">
                  <a16:creationId xmlns:a16="http://schemas.microsoft.com/office/drawing/2014/main" id="{761814F2-11D7-CFF5-D9A2-35C3D3F4B0CE}"/>
                </a:ext>
              </a:extLst>
            </p:cNvPr>
            <p:cNvSpPr/>
            <p:nvPr/>
          </p:nvSpPr>
          <p:spPr>
            <a:xfrm>
              <a:off x="0" y="9924021"/>
              <a:ext cx="6105525" cy="148108"/>
            </a:xfrm>
            <a:prstGeom prst="rect">
              <a:avLst/>
            </a:prstGeom>
            <a:solidFill>
              <a:srgbClr val="20ADE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7" name="Rectangle 16">
              <a:extLst>
                <a:ext uri="{FF2B5EF4-FFF2-40B4-BE49-F238E27FC236}">
                  <a16:creationId xmlns:a16="http://schemas.microsoft.com/office/drawing/2014/main" id="{E2A7D5C7-C772-9552-7CE0-45086D4A3AE0}"/>
                </a:ext>
              </a:extLst>
            </p:cNvPr>
            <p:cNvSpPr/>
            <p:nvPr/>
          </p:nvSpPr>
          <p:spPr>
            <a:xfrm>
              <a:off x="6105525" y="9924166"/>
              <a:ext cx="6105525" cy="148108"/>
            </a:xfrm>
            <a:prstGeom prst="rect">
              <a:avLst/>
            </a:prstGeom>
            <a:solidFill>
              <a:srgbClr val="61B85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8" name="Rectangle 17">
              <a:extLst>
                <a:ext uri="{FF2B5EF4-FFF2-40B4-BE49-F238E27FC236}">
                  <a16:creationId xmlns:a16="http://schemas.microsoft.com/office/drawing/2014/main" id="{093D2582-F70A-DE9C-A2C1-FA6F25ECD585}"/>
                </a:ext>
              </a:extLst>
            </p:cNvPr>
            <p:cNvSpPr/>
            <p:nvPr/>
          </p:nvSpPr>
          <p:spPr>
            <a:xfrm>
              <a:off x="12211050" y="9924541"/>
              <a:ext cx="6105525" cy="148108"/>
            </a:xfrm>
            <a:prstGeom prst="rect">
              <a:avLst/>
            </a:prstGeom>
            <a:solidFill>
              <a:srgbClr val="FFDE5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spTree>
    <p:extLst>
      <p:ext uri="{BB962C8B-B14F-4D97-AF65-F5344CB8AC3E}">
        <p14:creationId xmlns:p14="http://schemas.microsoft.com/office/powerpoint/2010/main" val="8419274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1270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r="-34664" b="-848"/>
            </a:stretch>
          </a:blipFill>
        </p:spPr>
        <p:txBody>
          <a:bodyPr/>
          <a:lstStyle/>
          <a:p>
            <a:endParaRPr lang="en-NL"/>
          </a:p>
        </p:txBody>
      </p:sp>
      <p:sp>
        <p:nvSpPr>
          <p:cNvPr id="3" name="Freeform 3"/>
          <p:cNvSpPr/>
          <p:nvPr/>
        </p:nvSpPr>
        <p:spPr>
          <a:xfrm>
            <a:off x="0" y="0"/>
            <a:ext cx="1424585" cy="2072808"/>
          </a:xfrm>
          <a:custGeom>
            <a:avLst/>
            <a:gdLst/>
            <a:ahLst/>
            <a:cxnLst/>
            <a:rect l="l" t="t" r="r" b="b"/>
            <a:pathLst>
              <a:path w="1424585" h="2072808">
                <a:moveTo>
                  <a:pt x="0" y="0"/>
                </a:moveTo>
                <a:lnTo>
                  <a:pt x="1424585" y="0"/>
                </a:lnTo>
                <a:lnTo>
                  <a:pt x="1424585" y="2072808"/>
                </a:lnTo>
                <a:lnTo>
                  <a:pt x="0" y="207280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NL"/>
          </a:p>
        </p:txBody>
      </p:sp>
      <p:sp>
        <p:nvSpPr>
          <p:cNvPr id="4" name="Freeform 4"/>
          <p:cNvSpPr/>
          <p:nvPr/>
        </p:nvSpPr>
        <p:spPr>
          <a:xfrm>
            <a:off x="15894741" y="8395595"/>
            <a:ext cx="2432073" cy="1891405"/>
          </a:xfrm>
          <a:custGeom>
            <a:avLst/>
            <a:gdLst/>
            <a:ahLst/>
            <a:cxnLst/>
            <a:rect l="l" t="t" r="r" b="b"/>
            <a:pathLst>
              <a:path w="2432073" h="1891405">
                <a:moveTo>
                  <a:pt x="0" y="0"/>
                </a:moveTo>
                <a:lnTo>
                  <a:pt x="2432073" y="0"/>
                </a:lnTo>
                <a:lnTo>
                  <a:pt x="2432073" y="1891405"/>
                </a:lnTo>
                <a:lnTo>
                  <a:pt x="0" y="189140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NL"/>
          </a:p>
        </p:txBody>
      </p:sp>
      <p:grpSp>
        <p:nvGrpSpPr>
          <p:cNvPr id="5" name="Group 5"/>
          <p:cNvGrpSpPr/>
          <p:nvPr/>
        </p:nvGrpSpPr>
        <p:grpSpPr>
          <a:xfrm>
            <a:off x="356040" y="9526251"/>
            <a:ext cx="356252" cy="347296"/>
            <a:chOff x="0" y="0"/>
            <a:chExt cx="759623" cy="740527"/>
          </a:xfrm>
        </p:grpSpPr>
        <p:sp>
          <p:nvSpPr>
            <p:cNvPr id="6" name="Freeform 6"/>
            <p:cNvSpPr/>
            <p:nvPr/>
          </p:nvSpPr>
          <p:spPr>
            <a:xfrm>
              <a:off x="0" y="0"/>
              <a:ext cx="759623" cy="740527"/>
            </a:xfrm>
            <a:custGeom>
              <a:avLst/>
              <a:gdLst/>
              <a:ahLst/>
              <a:cxnLst/>
              <a:rect l="l" t="t" r="r" b="b"/>
              <a:pathLst>
                <a:path w="759623" h="740527">
                  <a:moveTo>
                    <a:pt x="379812" y="0"/>
                  </a:moveTo>
                  <a:cubicBezTo>
                    <a:pt x="170047" y="0"/>
                    <a:pt x="0" y="165773"/>
                    <a:pt x="0" y="370263"/>
                  </a:cubicBezTo>
                  <a:cubicBezTo>
                    <a:pt x="0" y="574754"/>
                    <a:pt x="170047" y="740527"/>
                    <a:pt x="379812" y="740527"/>
                  </a:cubicBezTo>
                  <a:cubicBezTo>
                    <a:pt x="589576" y="740527"/>
                    <a:pt x="759623" y="574754"/>
                    <a:pt x="759623" y="370263"/>
                  </a:cubicBezTo>
                  <a:cubicBezTo>
                    <a:pt x="759623" y="165773"/>
                    <a:pt x="589576" y="0"/>
                    <a:pt x="379812" y="0"/>
                  </a:cubicBezTo>
                  <a:close/>
                </a:path>
              </a:pathLst>
            </a:custGeom>
            <a:solidFill>
              <a:srgbClr val="FFC732"/>
            </a:solidFill>
          </p:spPr>
          <p:txBody>
            <a:bodyPr/>
            <a:lstStyle/>
            <a:p>
              <a:endParaRPr lang="en-NL"/>
            </a:p>
          </p:txBody>
        </p:sp>
        <p:sp>
          <p:nvSpPr>
            <p:cNvPr id="7" name="TextBox 7"/>
            <p:cNvSpPr txBox="1"/>
            <p:nvPr/>
          </p:nvSpPr>
          <p:spPr>
            <a:xfrm>
              <a:off x="71215" y="12274"/>
              <a:ext cx="617194" cy="658828"/>
            </a:xfrm>
            <a:prstGeom prst="rect">
              <a:avLst/>
            </a:prstGeom>
          </p:spPr>
          <p:txBody>
            <a:bodyPr lIns="50800" tIns="50800" rIns="50800" bIns="50800" rtlCol="0" anchor="ctr"/>
            <a:lstStyle/>
            <a:p>
              <a:pPr algn="ctr">
                <a:lnSpc>
                  <a:spcPts val="2659"/>
                </a:lnSpc>
              </a:pPr>
              <a:endParaRPr/>
            </a:p>
          </p:txBody>
        </p:sp>
      </p:grpSp>
      <p:sp>
        <p:nvSpPr>
          <p:cNvPr id="8" name="TextBox 8"/>
          <p:cNvSpPr txBox="1"/>
          <p:nvPr/>
        </p:nvSpPr>
        <p:spPr>
          <a:xfrm>
            <a:off x="1143000" y="1544322"/>
            <a:ext cx="12903200" cy="547714"/>
          </a:xfrm>
          <a:prstGeom prst="rect">
            <a:avLst/>
          </a:prstGeom>
        </p:spPr>
        <p:txBody>
          <a:bodyPr wrap="square" lIns="0" tIns="0" rIns="0" bIns="0" rtlCol="0" anchor="t">
            <a:spAutoFit/>
          </a:bodyPr>
          <a:lstStyle/>
          <a:p>
            <a:pPr algn="just">
              <a:lnSpc>
                <a:spcPts val="4480"/>
              </a:lnSpc>
              <a:spcBef>
                <a:spcPct val="0"/>
              </a:spcBef>
            </a:pPr>
            <a:r>
              <a:rPr lang="en-US" sz="3200" dirty="0">
                <a:solidFill>
                  <a:srgbClr val="000000"/>
                </a:solidFill>
                <a:latin typeface="Poppins Bold"/>
                <a:ea typeface="Poppins Bold"/>
                <a:cs typeface="Poppins Bold"/>
                <a:sym typeface="Poppins Bold"/>
              </a:rPr>
              <a:t>The Maharaja </a:t>
            </a:r>
            <a:r>
              <a:rPr lang="en-US" sz="3200" dirty="0" err="1">
                <a:solidFill>
                  <a:srgbClr val="000000"/>
                </a:solidFill>
                <a:latin typeface="Poppins Bold"/>
                <a:ea typeface="Poppins Bold"/>
                <a:cs typeface="Poppins Bold"/>
                <a:sym typeface="Poppins Bold"/>
              </a:rPr>
              <a:t>Pratapsinh</a:t>
            </a:r>
            <a:r>
              <a:rPr lang="en-US" sz="3200" dirty="0">
                <a:solidFill>
                  <a:srgbClr val="000000"/>
                </a:solidFill>
                <a:latin typeface="Poppins Bold"/>
                <a:ea typeface="Poppins Bold"/>
                <a:cs typeface="Poppins Bold"/>
                <a:sym typeface="Poppins Bold"/>
              </a:rPr>
              <a:t> Coronation Gymkhana- Baroda</a:t>
            </a:r>
          </a:p>
        </p:txBody>
      </p:sp>
      <p:sp>
        <p:nvSpPr>
          <p:cNvPr id="9" name="TextBox 9"/>
          <p:cNvSpPr txBox="1"/>
          <p:nvPr/>
        </p:nvSpPr>
        <p:spPr>
          <a:xfrm>
            <a:off x="1143000" y="2348867"/>
            <a:ext cx="8816569" cy="551177"/>
          </a:xfrm>
          <a:prstGeom prst="rect">
            <a:avLst/>
          </a:prstGeom>
        </p:spPr>
        <p:txBody>
          <a:bodyPr lIns="0" tIns="0" rIns="0" bIns="0" rtlCol="0" anchor="t">
            <a:spAutoFit/>
          </a:bodyPr>
          <a:lstStyle/>
          <a:p>
            <a:pPr>
              <a:lnSpc>
                <a:spcPts val="2240"/>
              </a:lnSpc>
              <a:spcBef>
                <a:spcPct val="0"/>
              </a:spcBef>
            </a:pPr>
            <a:r>
              <a:rPr lang="en-US" sz="1600" dirty="0">
                <a:solidFill>
                  <a:srgbClr val="000000"/>
                </a:solidFill>
                <a:latin typeface="Poppins Bold"/>
                <a:ea typeface="Poppins Bold"/>
                <a:cs typeface="Poppins Bold"/>
                <a:sym typeface="Poppins Bold"/>
              </a:rPr>
              <a:t>Success Story: </a:t>
            </a:r>
            <a:r>
              <a:rPr lang="en-US" sz="1600" dirty="0">
                <a:solidFill>
                  <a:srgbClr val="000000"/>
                </a:solidFill>
                <a:latin typeface="Poppins"/>
                <a:ea typeface="Poppins"/>
                <a:cs typeface="Poppins"/>
                <a:sym typeface="Poppins"/>
              </a:rPr>
              <a:t>The Maharaja </a:t>
            </a:r>
            <a:r>
              <a:rPr lang="en-US" sz="1600" dirty="0" err="1">
                <a:solidFill>
                  <a:srgbClr val="000000"/>
                </a:solidFill>
                <a:latin typeface="Poppins"/>
                <a:ea typeface="Poppins"/>
                <a:cs typeface="Poppins"/>
                <a:sym typeface="Poppins"/>
              </a:rPr>
              <a:t>Pratapsinh</a:t>
            </a:r>
            <a:r>
              <a:rPr lang="en-US" sz="1600" dirty="0">
                <a:solidFill>
                  <a:srgbClr val="000000"/>
                </a:solidFill>
                <a:latin typeface="Poppins"/>
                <a:ea typeface="Poppins"/>
                <a:cs typeface="Poppins"/>
                <a:sym typeface="Poppins"/>
              </a:rPr>
              <a:t> Coronation Gymkhana, Baroda switched to </a:t>
            </a:r>
            <a:r>
              <a:rPr lang="en-US" sz="1600" dirty="0" err="1">
                <a:solidFill>
                  <a:srgbClr val="000000"/>
                </a:solidFill>
                <a:latin typeface="Poppins"/>
                <a:ea typeface="Poppins"/>
                <a:cs typeface="Poppins"/>
                <a:sym typeface="Poppins"/>
              </a:rPr>
              <a:t>ClubSoft</a:t>
            </a:r>
            <a:r>
              <a:rPr lang="en-US" sz="1600" dirty="0">
                <a:solidFill>
                  <a:srgbClr val="000000"/>
                </a:solidFill>
                <a:latin typeface="Poppins"/>
                <a:ea typeface="Poppins"/>
                <a:cs typeface="Poppins"/>
                <a:sym typeface="Poppins"/>
              </a:rPr>
              <a:t> in 2021</a:t>
            </a:r>
          </a:p>
        </p:txBody>
      </p:sp>
      <p:sp>
        <p:nvSpPr>
          <p:cNvPr id="10" name="TextBox 10"/>
          <p:cNvSpPr txBox="1"/>
          <p:nvPr/>
        </p:nvSpPr>
        <p:spPr>
          <a:xfrm>
            <a:off x="1143000" y="3146427"/>
            <a:ext cx="8816569" cy="269048"/>
          </a:xfrm>
          <a:prstGeom prst="rect">
            <a:avLst/>
          </a:prstGeom>
        </p:spPr>
        <p:txBody>
          <a:bodyPr lIns="0" tIns="0" rIns="0" bIns="0" rtlCol="0" anchor="t">
            <a:spAutoFit/>
          </a:bodyPr>
          <a:lstStyle/>
          <a:p>
            <a:pPr algn="just">
              <a:lnSpc>
                <a:spcPts val="2240"/>
              </a:lnSpc>
              <a:spcBef>
                <a:spcPct val="0"/>
              </a:spcBef>
            </a:pPr>
            <a:r>
              <a:rPr lang="en-US" sz="1600">
                <a:solidFill>
                  <a:srgbClr val="000000"/>
                </a:solidFill>
                <a:latin typeface="Poppins Bold"/>
                <a:ea typeface="Poppins Bold"/>
                <a:cs typeface="Poppins Bold"/>
                <a:sym typeface="Poppins Bold"/>
              </a:rPr>
              <a:t>Location: </a:t>
            </a:r>
            <a:r>
              <a:rPr lang="en-US" sz="1600">
                <a:solidFill>
                  <a:srgbClr val="000000"/>
                </a:solidFill>
                <a:latin typeface="Poppins"/>
                <a:ea typeface="Poppins"/>
                <a:cs typeface="Poppins"/>
                <a:sym typeface="Poppins"/>
              </a:rPr>
              <a:t>India</a:t>
            </a:r>
          </a:p>
        </p:txBody>
      </p:sp>
      <p:sp>
        <p:nvSpPr>
          <p:cNvPr id="11" name="TextBox 11"/>
          <p:cNvSpPr txBox="1"/>
          <p:nvPr/>
        </p:nvSpPr>
        <p:spPr>
          <a:xfrm>
            <a:off x="1143000" y="3667761"/>
            <a:ext cx="8816569" cy="833305"/>
          </a:xfrm>
          <a:prstGeom prst="rect">
            <a:avLst/>
          </a:prstGeom>
        </p:spPr>
        <p:txBody>
          <a:bodyPr lIns="0" tIns="0" rIns="0" bIns="0" rtlCol="0" anchor="t">
            <a:spAutoFit/>
          </a:bodyPr>
          <a:lstStyle/>
          <a:p>
            <a:pPr>
              <a:lnSpc>
                <a:spcPts val="2240"/>
              </a:lnSpc>
              <a:spcBef>
                <a:spcPct val="0"/>
              </a:spcBef>
            </a:pPr>
            <a:r>
              <a:rPr lang="en-US" sz="1600" dirty="0">
                <a:solidFill>
                  <a:srgbClr val="000000"/>
                </a:solidFill>
                <a:latin typeface="Poppins Bold"/>
                <a:ea typeface="Poppins Bold"/>
                <a:cs typeface="Poppins Bold"/>
                <a:sym typeface="Poppins Bold"/>
              </a:rPr>
              <a:t>Introduction: </a:t>
            </a:r>
            <a:r>
              <a:rPr lang="en-GB" sz="1600" dirty="0">
                <a:solidFill>
                  <a:srgbClr val="000000"/>
                </a:solidFill>
                <a:latin typeface="Poppins"/>
                <a:ea typeface="Poppins"/>
                <a:cs typeface="Poppins"/>
                <a:sym typeface="Poppins"/>
              </a:rPr>
              <a:t>Established in 1941, the Polo Club of Baroda is one of the elite clubs of India, dating back to the imperial times of the Raj and has many nostalgic memories under its fold.</a:t>
            </a:r>
            <a:endParaRPr lang="en-US" sz="1600" dirty="0">
              <a:solidFill>
                <a:srgbClr val="000000"/>
              </a:solidFill>
              <a:latin typeface="Poppins"/>
              <a:ea typeface="Poppins"/>
              <a:cs typeface="Poppins"/>
              <a:sym typeface="Poppins"/>
            </a:endParaRPr>
          </a:p>
        </p:txBody>
      </p:sp>
      <p:sp>
        <p:nvSpPr>
          <p:cNvPr id="12" name="TextBox 12"/>
          <p:cNvSpPr txBox="1"/>
          <p:nvPr/>
        </p:nvSpPr>
        <p:spPr>
          <a:xfrm>
            <a:off x="1143000" y="4880611"/>
            <a:ext cx="8816569" cy="551177"/>
          </a:xfrm>
          <a:prstGeom prst="rect">
            <a:avLst/>
          </a:prstGeom>
        </p:spPr>
        <p:txBody>
          <a:bodyPr lIns="0" tIns="0" rIns="0" bIns="0" rtlCol="0" anchor="t">
            <a:spAutoFit/>
          </a:bodyPr>
          <a:lstStyle/>
          <a:p>
            <a:pPr>
              <a:lnSpc>
                <a:spcPts val="2240"/>
              </a:lnSpc>
              <a:spcBef>
                <a:spcPct val="0"/>
              </a:spcBef>
            </a:pPr>
            <a:r>
              <a:rPr lang="en-US" sz="1600" dirty="0">
                <a:solidFill>
                  <a:srgbClr val="000000"/>
                </a:solidFill>
                <a:latin typeface="Poppins Bold"/>
                <a:ea typeface="Poppins Bold"/>
                <a:cs typeface="Poppins Bold"/>
                <a:sym typeface="Poppins Bold"/>
              </a:rPr>
              <a:t>Challenge: </a:t>
            </a:r>
            <a:r>
              <a:rPr lang="en-GB" sz="1600" dirty="0">
                <a:solidFill>
                  <a:srgbClr val="000000"/>
                </a:solidFill>
                <a:latin typeface="Poppins"/>
                <a:ea typeface="Poppins"/>
                <a:cs typeface="Poppins"/>
                <a:sym typeface="Poppins"/>
              </a:rPr>
              <a:t>Make Club management seamless, efficient and optimized to serve the members better.</a:t>
            </a:r>
            <a:endParaRPr lang="en-US" sz="1600" dirty="0">
              <a:solidFill>
                <a:srgbClr val="000000"/>
              </a:solidFill>
              <a:latin typeface="Poppins"/>
              <a:ea typeface="Poppins"/>
              <a:cs typeface="Poppins"/>
              <a:sym typeface="Poppins"/>
            </a:endParaRPr>
          </a:p>
        </p:txBody>
      </p:sp>
      <p:sp>
        <p:nvSpPr>
          <p:cNvPr id="13" name="TextBox 13"/>
          <p:cNvSpPr txBox="1"/>
          <p:nvPr/>
        </p:nvSpPr>
        <p:spPr>
          <a:xfrm>
            <a:off x="1143000" y="5644690"/>
            <a:ext cx="8816569" cy="1115434"/>
          </a:xfrm>
          <a:prstGeom prst="rect">
            <a:avLst/>
          </a:prstGeom>
        </p:spPr>
        <p:txBody>
          <a:bodyPr lIns="0" tIns="0" rIns="0" bIns="0" rtlCol="0" anchor="t">
            <a:spAutoFit/>
          </a:bodyPr>
          <a:lstStyle/>
          <a:p>
            <a:pPr>
              <a:lnSpc>
                <a:spcPts val="2240"/>
              </a:lnSpc>
              <a:spcBef>
                <a:spcPct val="0"/>
              </a:spcBef>
            </a:pPr>
            <a:r>
              <a:rPr lang="en-US" sz="1600" dirty="0">
                <a:solidFill>
                  <a:srgbClr val="000000"/>
                </a:solidFill>
                <a:latin typeface="Poppins Bold"/>
                <a:ea typeface="Poppins Bold"/>
                <a:cs typeface="Poppins Bold"/>
                <a:sym typeface="Poppins Bold"/>
              </a:rPr>
              <a:t>Our Solution: </a:t>
            </a:r>
            <a:r>
              <a:rPr lang="en-US" sz="1600" dirty="0" err="1">
                <a:solidFill>
                  <a:srgbClr val="000000"/>
                </a:solidFill>
                <a:latin typeface="Poppins"/>
                <a:ea typeface="Poppins Bold"/>
                <a:cs typeface="Poppins"/>
                <a:sym typeface="Poppins"/>
              </a:rPr>
              <a:t>ClubSoft</a:t>
            </a:r>
            <a:r>
              <a:rPr lang="en-US" sz="1600" dirty="0">
                <a:solidFill>
                  <a:srgbClr val="000000"/>
                </a:solidFill>
                <a:latin typeface="Poppins"/>
                <a:ea typeface="Poppins Bold"/>
                <a:cs typeface="Poppins"/>
                <a:sym typeface="Poppins"/>
              </a:rPr>
              <a:t>! – Empowering your club’s business. Our Club Management solution was implemented at the </a:t>
            </a:r>
            <a:r>
              <a:rPr lang="en-US" sz="1600" dirty="0" err="1">
                <a:solidFill>
                  <a:srgbClr val="000000"/>
                </a:solidFill>
                <a:latin typeface="Poppins"/>
                <a:ea typeface="Poppins Bold"/>
                <a:cs typeface="Poppins"/>
                <a:sym typeface="Poppins"/>
              </a:rPr>
              <a:t>The</a:t>
            </a:r>
            <a:r>
              <a:rPr lang="en-US" sz="1600" dirty="0">
                <a:solidFill>
                  <a:srgbClr val="000000"/>
                </a:solidFill>
                <a:latin typeface="Poppins"/>
                <a:ea typeface="Poppins Bold"/>
                <a:cs typeface="Poppins"/>
                <a:sym typeface="Poppins"/>
              </a:rPr>
              <a:t> Maharaja </a:t>
            </a:r>
            <a:r>
              <a:rPr lang="en-US" sz="1600" dirty="0" err="1">
                <a:solidFill>
                  <a:srgbClr val="000000"/>
                </a:solidFill>
                <a:latin typeface="Poppins"/>
                <a:ea typeface="Poppins Bold"/>
                <a:cs typeface="Poppins"/>
                <a:sym typeface="Poppins"/>
              </a:rPr>
              <a:t>Pratapsinh</a:t>
            </a:r>
            <a:r>
              <a:rPr lang="en-US" sz="1600" dirty="0">
                <a:solidFill>
                  <a:srgbClr val="000000"/>
                </a:solidFill>
                <a:latin typeface="Poppins"/>
                <a:ea typeface="Poppins Bold"/>
                <a:cs typeface="Poppins"/>
                <a:sym typeface="Poppins"/>
              </a:rPr>
              <a:t> Coronation Gymkhana in Baroda.</a:t>
            </a:r>
          </a:p>
          <a:p>
            <a:pPr algn="just">
              <a:lnSpc>
                <a:spcPts val="2240"/>
              </a:lnSpc>
              <a:spcBef>
                <a:spcPct val="0"/>
              </a:spcBef>
            </a:pPr>
            <a:endParaRPr lang="en-US" sz="1600" dirty="0">
              <a:solidFill>
                <a:srgbClr val="000000"/>
              </a:solidFill>
              <a:latin typeface="Poppins"/>
              <a:ea typeface="Poppins"/>
              <a:cs typeface="Poppins"/>
              <a:sym typeface="Poppins"/>
            </a:endParaRPr>
          </a:p>
        </p:txBody>
      </p:sp>
      <p:sp>
        <p:nvSpPr>
          <p:cNvPr id="14" name="TextBox 14"/>
          <p:cNvSpPr txBox="1"/>
          <p:nvPr/>
        </p:nvSpPr>
        <p:spPr>
          <a:xfrm>
            <a:off x="1143000" y="6970202"/>
            <a:ext cx="8816569" cy="2243948"/>
          </a:xfrm>
          <a:prstGeom prst="rect">
            <a:avLst/>
          </a:prstGeom>
        </p:spPr>
        <p:txBody>
          <a:bodyPr lIns="0" tIns="0" rIns="0" bIns="0" rtlCol="0" anchor="t">
            <a:spAutoFit/>
          </a:bodyPr>
          <a:lstStyle/>
          <a:p>
            <a:pPr>
              <a:lnSpc>
                <a:spcPts val="2240"/>
              </a:lnSpc>
              <a:spcBef>
                <a:spcPct val="0"/>
              </a:spcBef>
            </a:pPr>
            <a:r>
              <a:rPr lang="en-US" sz="1600" dirty="0">
                <a:solidFill>
                  <a:srgbClr val="000000"/>
                </a:solidFill>
                <a:latin typeface="Poppins Bold"/>
                <a:ea typeface="Poppins Bold"/>
                <a:cs typeface="Poppins Bold"/>
                <a:sym typeface="Poppins Bold"/>
              </a:rPr>
              <a:t>Impact: </a:t>
            </a:r>
            <a:r>
              <a:rPr lang="en-US" sz="1600" dirty="0">
                <a:solidFill>
                  <a:srgbClr val="000000"/>
                </a:solidFill>
                <a:latin typeface="Poppins"/>
                <a:ea typeface="Poppins"/>
                <a:cs typeface="Poppins"/>
                <a:sym typeface="Poppins"/>
              </a:rPr>
              <a:t>Roll out of Mobile app and web app simultaneously helped the Administration and Members to manage everything at touch of their fingertips.</a:t>
            </a:r>
            <a:br>
              <a:rPr lang="en-US" sz="1600" dirty="0">
                <a:solidFill>
                  <a:srgbClr val="000000"/>
                </a:solidFill>
                <a:latin typeface="Poppins"/>
                <a:ea typeface="Poppins"/>
                <a:cs typeface="Poppins"/>
                <a:sym typeface="Poppins"/>
              </a:rPr>
            </a:br>
            <a:br>
              <a:rPr lang="en-US" sz="1600" dirty="0">
                <a:solidFill>
                  <a:srgbClr val="000000"/>
                </a:solidFill>
                <a:latin typeface="Poppins"/>
                <a:ea typeface="Poppins"/>
                <a:cs typeface="Poppins"/>
                <a:sym typeface="Poppins"/>
              </a:rPr>
            </a:br>
            <a:r>
              <a:rPr lang="en-US" sz="1600" dirty="0">
                <a:solidFill>
                  <a:srgbClr val="000000"/>
                </a:solidFill>
                <a:latin typeface="Poppins"/>
                <a:ea typeface="Poppins"/>
                <a:cs typeface="Poppins"/>
                <a:sym typeface="Poppins"/>
              </a:rPr>
              <a:t>Club Administration work reduced by 40% due to digitalization. The Management and Administration staff is really happy with automatic Reports and accounting integration. Members interaction with activities of the club has increased by 50%. Ease of access, payments and notifications to all kinds of club activities and information for the members on the mobile app has made them very happy.</a:t>
            </a:r>
          </a:p>
        </p:txBody>
      </p:sp>
      <p:pic>
        <p:nvPicPr>
          <p:cNvPr id="19" name="Picture 18">
            <a:extLst>
              <a:ext uri="{FF2B5EF4-FFF2-40B4-BE49-F238E27FC236}">
                <a16:creationId xmlns:a16="http://schemas.microsoft.com/office/drawing/2014/main" id="{E627E5FF-7B64-E4D0-CEFC-21A8D5D1AF19}"/>
              </a:ext>
            </a:extLst>
          </p:cNvPr>
          <p:cNvPicPr>
            <a:picLocks noChangeAspect="1"/>
          </p:cNvPicPr>
          <p:nvPr/>
        </p:nvPicPr>
        <p:blipFill>
          <a:blip r:embed="rId5" cstate="screen">
            <a:extLst>
              <a:ext uri="{28A0092B-C50C-407E-A947-70E740481C1C}">
                <a14:useLocalDpi xmlns:a14="http://schemas.microsoft.com/office/drawing/2010/main" val="0"/>
              </a:ext>
            </a:extLst>
          </a:blip>
          <a:srcRect l="3362" r="35758"/>
          <a:stretch/>
        </p:blipFill>
        <p:spPr>
          <a:xfrm>
            <a:off x="10373500" y="3316797"/>
            <a:ext cx="7495351" cy="3653405"/>
          </a:xfrm>
          <a:prstGeom prst="rect">
            <a:avLst/>
          </a:prstGeom>
          <a:noFill/>
        </p:spPr>
      </p:pic>
      <p:grpSp>
        <p:nvGrpSpPr>
          <p:cNvPr id="15" name="Group 14">
            <a:extLst>
              <a:ext uri="{FF2B5EF4-FFF2-40B4-BE49-F238E27FC236}">
                <a16:creationId xmlns:a16="http://schemas.microsoft.com/office/drawing/2014/main" id="{8CE64827-1E0E-5F5A-38B8-E78E0C5B308F}"/>
              </a:ext>
            </a:extLst>
          </p:cNvPr>
          <p:cNvGrpSpPr/>
          <p:nvPr/>
        </p:nvGrpSpPr>
        <p:grpSpPr>
          <a:xfrm>
            <a:off x="0" y="9982077"/>
            <a:ext cx="18316575" cy="148628"/>
            <a:chOff x="0" y="9924021"/>
            <a:chExt cx="18316575" cy="148628"/>
          </a:xfrm>
        </p:grpSpPr>
        <p:sp>
          <p:nvSpPr>
            <p:cNvPr id="16" name="Rectangle 15">
              <a:extLst>
                <a:ext uri="{FF2B5EF4-FFF2-40B4-BE49-F238E27FC236}">
                  <a16:creationId xmlns:a16="http://schemas.microsoft.com/office/drawing/2014/main" id="{2BE3917A-C1B2-8CF2-D4BF-9E797A75B15D}"/>
                </a:ext>
              </a:extLst>
            </p:cNvPr>
            <p:cNvSpPr/>
            <p:nvPr/>
          </p:nvSpPr>
          <p:spPr>
            <a:xfrm>
              <a:off x="0" y="9924021"/>
              <a:ext cx="6105525" cy="148108"/>
            </a:xfrm>
            <a:prstGeom prst="rect">
              <a:avLst/>
            </a:prstGeom>
            <a:solidFill>
              <a:srgbClr val="20ADE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7" name="Rectangle 16">
              <a:extLst>
                <a:ext uri="{FF2B5EF4-FFF2-40B4-BE49-F238E27FC236}">
                  <a16:creationId xmlns:a16="http://schemas.microsoft.com/office/drawing/2014/main" id="{76AE3AC9-543D-4A29-FA85-AEB719DBEFFC}"/>
                </a:ext>
              </a:extLst>
            </p:cNvPr>
            <p:cNvSpPr/>
            <p:nvPr/>
          </p:nvSpPr>
          <p:spPr>
            <a:xfrm>
              <a:off x="6105525" y="9924166"/>
              <a:ext cx="6105525" cy="148108"/>
            </a:xfrm>
            <a:prstGeom prst="rect">
              <a:avLst/>
            </a:prstGeom>
            <a:solidFill>
              <a:srgbClr val="61B85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8" name="Rectangle 17">
              <a:extLst>
                <a:ext uri="{FF2B5EF4-FFF2-40B4-BE49-F238E27FC236}">
                  <a16:creationId xmlns:a16="http://schemas.microsoft.com/office/drawing/2014/main" id="{A98D5A70-21CC-B2B7-4405-276257D10675}"/>
                </a:ext>
              </a:extLst>
            </p:cNvPr>
            <p:cNvSpPr/>
            <p:nvPr/>
          </p:nvSpPr>
          <p:spPr>
            <a:xfrm>
              <a:off x="12211050" y="9924541"/>
              <a:ext cx="6105525" cy="148108"/>
            </a:xfrm>
            <a:prstGeom prst="rect">
              <a:avLst/>
            </a:prstGeom>
            <a:solidFill>
              <a:srgbClr val="FFDE5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spTree>
    <p:extLst>
      <p:ext uri="{BB962C8B-B14F-4D97-AF65-F5344CB8AC3E}">
        <p14:creationId xmlns:p14="http://schemas.microsoft.com/office/powerpoint/2010/main" val="3244607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r="-34664" b="-848"/>
            </a:stretch>
          </a:blipFill>
        </p:spPr>
        <p:txBody>
          <a:bodyPr/>
          <a:lstStyle/>
          <a:p>
            <a:endParaRPr lang="en-NL"/>
          </a:p>
        </p:txBody>
      </p:sp>
      <p:sp>
        <p:nvSpPr>
          <p:cNvPr id="3" name="Freeform 3"/>
          <p:cNvSpPr/>
          <p:nvPr/>
        </p:nvSpPr>
        <p:spPr>
          <a:xfrm>
            <a:off x="0" y="0"/>
            <a:ext cx="1424585" cy="2072808"/>
          </a:xfrm>
          <a:custGeom>
            <a:avLst/>
            <a:gdLst/>
            <a:ahLst/>
            <a:cxnLst/>
            <a:rect l="l" t="t" r="r" b="b"/>
            <a:pathLst>
              <a:path w="1424585" h="2072808">
                <a:moveTo>
                  <a:pt x="0" y="0"/>
                </a:moveTo>
                <a:lnTo>
                  <a:pt x="1424585" y="0"/>
                </a:lnTo>
                <a:lnTo>
                  <a:pt x="1424585" y="2072808"/>
                </a:lnTo>
                <a:lnTo>
                  <a:pt x="0" y="207280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NL"/>
          </a:p>
        </p:txBody>
      </p:sp>
      <p:sp>
        <p:nvSpPr>
          <p:cNvPr id="4" name="Freeform 4"/>
          <p:cNvSpPr/>
          <p:nvPr/>
        </p:nvSpPr>
        <p:spPr>
          <a:xfrm>
            <a:off x="15894741" y="8395595"/>
            <a:ext cx="2432073" cy="1891405"/>
          </a:xfrm>
          <a:custGeom>
            <a:avLst/>
            <a:gdLst/>
            <a:ahLst/>
            <a:cxnLst/>
            <a:rect l="l" t="t" r="r" b="b"/>
            <a:pathLst>
              <a:path w="2432073" h="1891405">
                <a:moveTo>
                  <a:pt x="0" y="0"/>
                </a:moveTo>
                <a:lnTo>
                  <a:pt x="2432073" y="0"/>
                </a:lnTo>
                <a:lnTo>
                  <a:pt x="2432073" y="1891405"/>
                </a:lnTo>
                <a:lnTo>
                  <a:pt x="0" y="189140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NL"/>
          </a:p>
        </p:txBody>
      </p:sp>
      <p:grpSp>
        <p:nvGrpSpPr>
          <p:cNvPr id="5" name="Group 5"/>
          <p:cNvGrpSpPr/>
          <p:nvPr/>
        </p:nvGrpSpPr>
        <p:grpSpPr>
          <a:xfrm>
            <a:off x="356040" y="9526251"/>
            <a:ext cx="356252" cy="347296"/>
            <a:chOff x="0" y="0"/>
            <a:chExt cx="759623" cy="740527"/>
          </a:xfrm>
        </p:grpSpPr>
        <p:sp>
          <p:nvSpPr>
            <p:cNvPr id="6" name="Freeform 6"/>
            <p:cNvSpPr/>
            <p:nvPr/>
          </p:nvSpPr>
          <p:spPr>
            <a:xfrm>
              <a:off x="0" y="0"/>
              <a:ext cx="759623" cy="740527"/>
            </a:xfrm>
            <a:custGeom>
              <a:avLst/>
              <a:gdLst/>
              <a:ahLst/>
              <a:cxnLst/>
              <a:rect l="l" t="t" r="r" b="b"/>
              <a:pathLst>
                <a:path w="759623" h="740527">
                  <a:moveTo>
                    <a:pt x="379812" y="0"/>
                  </a:moveTo>
                  <a:cubicBezTo>
                    <a:pt x="170047" y="0"/>
                    <a:pt x="0" y="165773"/>
                    <a:pt x="0" y="370263"/>
                  </a:cubicBezTo>
                  <a:cubicBezTo>
                    <a:pt x="0" y="574754"/>
                    <a:pt x="170047" y="740527"/>
                    <a:pt x="379812" y="740527"/>
                  </a:cubicBezTo>
                  <a:cubicBezTo>
                    <a:pt x="589576" y="740527"/>
                    <a:pt x="759623" y="574754"/>
                    <a:pt x="759623" y="370263"/>
                  </a:cubicBezTo>
                  <a:cubicBezTo>
                    <a:pt x="759623" y="165773"/>
                    <a:pt x="589576" y="0"/>
                    <a:pt x="379812" y="0"/>
                  </a:cubicBezTo>
                  <a:close/>
                </a:path>
              </a:pathLst>
            </a:custGeom>
            <a:solidFill>
              <a:srgbClr val="FFC732"/>
            </a:solidFill>
          </p:spPr>
          <p:txBody>
            <a:bodyPr/>
            <a:lstStyle/>
            <a:p>
              <a:endParaRPr lang="en-NL"/>
            </a:p>
          </p:txBody>
        </p:sp>
        <p:sp>
          <p:nvSpPr>
            <p:cNvPr id="7" name="TextBox 7"/>
            <p:cNvSpPr txBox="1"/>
            <p:nvPr/>
          </p:nvSpPr>
          <p:spPr>
            <a:xfrm>
              <a:off x="71215" y="12274"/>
              <a:ext cx="617194" cy="658828"/>
            </a:xfrm>
            <a:prstGeom prst="rect">
              <a:avLst/>
            </a:prstGeom>
          </p:spPr>
          <p:txBody>
            <a:bodyPr lIns="50800" tIns="50800" rIns="50800" bIns="50800" rtlCol="0" anchor="ctr"/>
            <a:lstStyle/>
            <a:p>
              <a:pPr algn="ctr">
                <a:lnSpc>
                  <a:spcPts val="2659"/>
                </a:lnSpc>
              </a:pPr>
              <a:endParaRPr/>
            </a:p>
          </p:txBody>
        </p:sp>
      </p:grpSp>
      <p:sp>
        <p:nvSpPr>
          <p:cNvPr id="8" name="Freeform 8"/>
          <p:cNvSpPr/>
          <p:nvPr/>
        </p:nvSpPr>
        <p:spPr>
          <a:xfrm>
            <a:off x="1905031" y="3981450"/>
            <a:ext cx="1905000" cy="1172308"/>
          </a:xfrm>
          <a:custGeom>
            <a:avLst/>
            <a:gdLst/>
            <a:ahLst/>
            <a:cxnLst/>
            <a:rect l="l" t="t" r="r" b="b"/>
            <a:pathLst>
              <a:path w="1905000" h="1172308">
                <a:moveTo>
                  <a:pt x="0" y="0"/>
                </a:moveTo>
                <a:lnTo>
                  <a:pt x="1905000" y="0"/>
                </a:lnTo>
                <a:lnTo>
                  <a:pt x="1905000" y="1172308"/>
                </a:lnTo>
                <a:lnTo>
                  <a:pt x="0" y="1172308"/>
                </a:lnTo>
                <a:lnTo>
                  <a:pt x="0" y="0"/>
                </a:lnTo>
                <a:close/>
              </a:path>
            </a:pathLst>
          </a:custGeom>
          <a:blipFill>
            <a:blip r:embed="rId5"/>
            <a:stretch>
              <a:fillRect/>
            </a:stretch>
          </a:blipFill>
        </p:spPr>
        <p:txBody>
          <a:bodyPr/>
          <a:lstStyle/>
          <a:p>
            <a:endParaRPr lang="en-NL"/>
          </a:p>
        </p:txBody>
      </p:sp>
      <p:sp>
        <p:nvSpPr>
          <p:cNvPr id="9" name="Freeform 9"/>
          <p:cNvSpPr/>
          <p:nvPr/>
        </p:nvSpPr>
        <p:spPr>
          <a:xfrm>
            <a:off x="4286281" y="3981450"/>
            <a:ext cx="1905000" cy="1172308"/>
          </a:xfrm>
          <a:custGeom>
            <a:avLst/>
            <a:gdLst/>
            <a:ahLst/>
            <a:cxnLst/>
            <a:rect l="l" t="t" r="r" b="b"/>
            <a:pathLst>
              <a:path w="1905000" h="1172308">
                <a:moveTo>
                  <a:pt x="0" y="0"/>
                </a:moveTo>
                <a:lnTo>
                  <a:pt x="1905000" y="0"/>
                </a:lnTo>
                <a:lnTo>
                  <a:pt x="1905000" y="1172308"/>
                </a:lnTo>
                <a:lnTo>
                  <a:pt x="0" y="1172308"/>
                </a:lnTo>
                <a:lnTo>
                  <a:pt x="0" y="0"/>
                </a:lnTo>
                <a:close/>
              </a:path>
            </a:pathLst>
          </a:custGeom>
          <a:blipFill>
            <a:blip r:embed="rId6"/>
            <a:stretch>
              <a:fillRect/>
            </a:stretch>
          </a:blipFill>
        </p:spPr>
        <p:txBody>
          <a:bodyPr/>
          <a:lstStyle/>
          <a:p>
            <a:endParaRPr lang="en-NL"/>
          </a:p>
        </p:txBody>
      </p:sp>
      <p:sp>
        <p:nvSpPr>
          <p:cNvPr id="10" name="Freeform 10"/>
          <p:cNvSpPr/>
          <p:nvPr/>
        </p:nvSpPr>
        <p:spPr>
          <a:xfrm>
            <a:off x="6667531" y="3981450"/>
            <a:ext cx="1905000" cy="1172308"/>
          </a:xfrm>
          <a:custGeom>
            <a:avLst/>
            <a:gdLst/>
            <a:ahLst/>
            <a:cxnLst/>
            <a:rect l="l" t="t" r="r" b="b"/>
            <a:pathLst>
              <a:path w="1905000" h="1172308">
                <a:moveTo>
                  <a:pt x="0" y="0"/>
                </a:moveTo>
                <a:lnTo>
                  <a:pt x="1905000" y="0"/>
                </a:lnTo>
                <a:lnTo>
                  <a:pt x="1905000" y="1172308"/>
                </a:lnTo>
                <a:lnTo>
                  <a:pt x="0" y="1172308"/>
                </a:lnTo>
                <a:lnTo>
                  <a:pt x="0" y="0"/>
                </a:lnTo>
                <a:close/>
              </a:path>
            </a:pathLst>
          </a:custGeom>
          <a:blipFill>
            <a:blip r:embed="rId7"/>
            <a:stretch>
              <a:fillRect/>
            </a:stretch>
          </a:blipFill>
        </p:spPr>
        <p:txBody>
          <a:bodyPr/>
          <a:lstStyle/>
          <a:p>
            <a:endParaRPr lang="en-NL"/>
          </a:p>
        </p:txBody>
      </p:sp>
      <p:sp>
        <p:nvSpPr>
          <p:cNvPr id="11" name="Freeform 11"/>
          <p:cNvSpPr/>
          <p:nvPr/>
        </p:nvSpPr>
        <p:spPr>
          <a:xfrm>
            <a:off x="9048781" y="3981450"/>
            <a:ext cx="1905000" cy="1172308"/>
          </a:xfrm>
          <a:custGeom>
            <a:avLst/>
            <a:gdLst/>
            <a:ahLst/>
            <a:cxnLst/>
            <a:rect l="l" t="t" r="r" b="b"/>
            <a:pathLst>
              <a:path w="1905000" h="1172308">
                <a:moveTo>
                  <a:pt x="0" y="0"/>
                </a:moveTo>
                <a:lnTo>
                  <a:pt x="1905000" y="0"/>
                </a:lnTo>
                <a:lnTo>
                  <a:pt x="1905000" y="1172308"/>
                </a:lnTo>
                <a:lnTo>
                  <a:pt x="0" y="1172308"/>
                </a:lnTo>
                <a:lnTo>
                  <a:pt x="0" y="0"/>
                </a:lnTo>
                <a:close/>
              </a:path>
            </a:pathLst>
          </a:custGeom>
          <a:blipFill>
            <a:blip r:embed="rId8"/>
            <a:stretch>
              <a:fillRect/>
            </a:stretch>
          </a:blipFill>
        </p:spPr>
        <p:txBody>
          <a:bodyPr/>
          <a:lstStyle/>
          <a:p>
            <a:endParaRPr lang="en-NL"/>
          </a:p>
        </p:txBody>
      </p:sp>
      <p:sp>
        <p:nvSpPr>
          <p:cNvPr id="12" name="Freeform 12"/>
          <p:cNvSpPr/>
          <p:nvPr/>
        </p:nvSpPr>
        <p:spPr>
          <a:xfrm>
            <a:off x="11430031" y="3981450"/>
            <a:ext cx="1905000" cy="1172308"/>
          </a:xfrm>
          <a:custGeom>
            <a:avLst/>
            <a:gdLst/>
            <a:ahLst/>
            <a:cxnLst/>
            <a:rect l="l" t="t" r="r" b="b"/>
            <a:pathLst>
              <a:path w="1905000" h="1172308">
                <a:moveTo>
                  <a:pt x="0" y="0"/>
                </a:moveTo>
                <a:lnTo>
                  <a:pt x="1905000" y="0"/>
                </a:lnTo>
                <a:lnTo>
                  <a:pt x="1905000" y="1172308"/>
                </a:lnTo>
                <a:lnTo>
                  <a:pt x="0" y="1172308"/>
                </a:lnTo>
                <a:lnTo>
                  <a:pt x="0" y="0"/>
                </a:lnTo>
                <a:close/>
              </a:path>
            </a:pathLst>
          </a:custGeom>
          <a:blipFill>
            <a:blip r:embed="rId9"/>
            <a:stretch>
              <a:fillRect/>
            </a:stretch>
          </a:blipFill>
        </p:spPr>
        <p:txBody>
          <a:bodyPr/>
          <a:lstStyle/>
          <a:p>
            <a:endParaRPr lang="en-NL"/>
          </a:p>
        </p:txBody>
      </p:sp>
      <p:sp>
        <p:nvSpPr>
          <p:cNvPr id="13" name="Freeform 13"/>
          <p:cNvSpPr/>
          <p:nvPr/>
        </p:nvSpPr>
        <p:spPr>
          <a:xfrm>
            <a:off x="13811281" y="3981450"/>
            <a:ext cx="1905000" cy="1172308"/>
          </a:xfrm>
          <a:custGeom>
            <a:avLst/>
            <a:gdLst/>
            <a:ahLst/>
            <a:cxnLst/>
            <a:rect l="l" t="t" r="r" b="b"/>
            <a:pathLst>
              <a:path w="1905000" h="1172308">
                <a:moveTo>
                  <a:pt x="0" y="0"/>
                </a:moveTo>
                <a:lnTo>
                  <a:pt x="1905000" y="0"/>
                </a:lnTo>
                <a:lnTo>
                  <a:pt x="1905000" y="1172308"/>
                </a:lnTo>
                <a:lnTo>
                  <a:pt x="0" y="1172308"/>
                </a:lnTo>
                <a:lnTo>
                  <a:pt x="0" y="0"/>
                </a:lnTo>
                <a:close/>
              </a:path>
            </a:pathLst>
          </a:custGeom>
          <a:blipFill>
            <a:blip r:embed="rId10"/>
            <a:stretch>
              <a:fillRect/>
            </a:stretch>
          </a:blipFill>
        </p:spPr>
        <p:txBody>
          <a:bodyPr/>
          <a:lstStyle/>
          <a:p>
            <a:endParaRPr lang="en-NL"/>
          </a:p>
        </p:txBody>
      </p:sp>
      <p:sp>
        <p:nvSpPr>
          <p:cNvPr id="14" name="Freeform 14"/>
          <p:cNvSpPr/>
          <p:nvPr/>
        </p:nvSpPr>
        <p:spPr>
          <a:xfrm>
            <a:off x="1905031" y="5439508"/>
            <a:ext cx="1905000" cy="1172308"/>
          </a:xfrm>
          <a:custGeom>
            <a:avLst/>
            <a:gdLst/>
            <a:ahLst/>
            <a:cxnLst/>
            <a:rect l="l" t="t" r="r" b="b"/>
            <a:pathLst>
              <a:path w="1905000" h="1172308">
                <a:moveTo>
                  <a:pt x="0" y="0"/>
                </a:moveTo>
                <a:lnTo>
                  <a:pt x="1905000" y="0"/>
                </a:lnTo>
                <a:lnTo>
                  <a:pt x="1905000" y="1172307"/>
                </a:lnTo>
                <a:lnTo>
                  <a:pt x="0" y="1172307"/>
                </a:lnTo>
                <a:lnTo>
                  <a:pt x="0" y="0"/>
                </a:lnTo>
                <a:close/>
              </a:path>
            </a:pathLst>
          </a:custGeom>
          <a:blipFill>
            <a:blip r:embed="rId11"/>
            <a:stretch>
              <a:fillRect/>
            </a:stretch>
          </a:blipFill>
        </p:spPr>
        <p:txBody>
          <a:bodyPr/>
          <a:lstStyle/>
          <a:p>
            <a:endParaRPr lang="en-NL"/>
          </a:p>
        </p:txBody>
      </p:sp>
      <p:sp>
        <p:nvSpPr>
          <p:cNvPr id="15" name="Freeform 15"/>
          <p:cNvSpPr/>
          <p:nvPr/>
        </p:nvSpPr>
        <p:spPr>
          <a:xfrm>
            <a:off x="4286281" y="5439508"/>
            <a:ext cx="1905000" cy="1172308"/>
          </a:xfrm>
          <a:custGeom>
            <a:avLst/>
            <a:gdLst/>
            <a:ahLst/>
            <a:cxnLst/>
            <a:rect l="l" t="t" r="r" b="b"/>
            <a:pathLst>
              <a:path w="1905000" h="1172308">
                <a:moveTo>
                  <a:pt x="0" y="0"/>
                </a:moveTo>
                <a:lnTo>
                  <a:pt x="1905000" y="0"/>
                </a:lnTo>
                <a:lnTo>
                  <a:pt x="1905000" y="1172307"/>
                </a:lnTo>
                <a:lnTo>
                  <a:pt x="0" y="1172307"/>
                </a:lnTo>
                <a:lnTo>
                  <a:pt x="0" y="0"/>
                </a:lnTo>
                <a:close/>
              </a:path>
            </a:pathLst>
          </a:custGeom>
          <a:blipFill>
            <a:blip r:embed="rId12"/>
            <a:stretch>
              <a:fillRect/>
            </a:stretch>
          </a:blipFill>
        </p:spPr>
        <p:txBody>
          <a:bodyPr/>
          <a:lstStyle/>
          <a:p>
            <a:endParaRPr lang="en-NL"/>
          </a:p>
        </p:txBody>
      </p:sp>
      <p:sp>
        <p:nvSpPr>
          <p:cNvPr id="16" name="Freeform 16"/>
          <p:cNvSpPr/>
          <p:nvPr/>
        </p:nvSpPr>
        <p:spPr>
          <a:xfrm>
            <a:off x="6667531" y="5439508"/>
            <a:ext cx="1905000" cy="1172308"/>
          </a:xfrm>
          <a:custGeom>
            <a:avLst/>
            <a:gdLst/>
            <a:ahLst/>
            <a:cxnLst/>
            <a:rect l="l" t="t" r="r" b="b"/>
            <a:pathLst>
              <a:path w="1905000" h="1172308">
                <a:moveTo>
                  <a:pt x="0" y="0"/>
                </a:moveTo>
                <a:lnTo>
                  <a:pt x="1905000" y="0"/>
                </a:lnTo>
                <a:lnTo>
                  <a:pt x="1905000" y="1172307"/>
                </a:lnTo>
                <a:lnTo>
                  <a:pt x="0" y="1172307"/>
                </a:lnTo>
                <a:lnTo>
                  <a:pt x="0" y="0"/>
                </a:lnTo>
                <a:close/>
              </a:path>
            </a:pathLst>
          </a:custGeom>
          <a:blipFill>
            <a:blip r:embed="rId13"/>
            <a:stretch>
              <a:fillRect/>
            </a:stretch>
          </a:blipFill>
        </p:spPr>
        <p:txBody>
          <a:bodyPr/>
          <a:lstStyle/>
          <a:p>
            <a:endParaRPr lang="en-NL"/>
          </a:p>
        </p:txBody>
      </p:sp>
      <p:sp>
        <p:nvSpPr>
          <p:cNvPr id="17" name="Freeform 17"/>
          <p:cNvSpPr/>
          <p:nvPr/>
        </p:nvSpPr>
        <p:spPr>
          <a:xfrm>
            <a:off x="9048781" y="5439508"/>
            <a:ext cx="1905000" cy="1172308"/>
          </a:xfrm>
          <a:custGeom>
            <a:avLst/>
            <a:gdLst/>
            <a:ahLst/>
            <a:cxnLst/>
            <a:rect l="l" t="t" r="r" b="b"/>
            <a:pathLst>
              <a:path w="1905000" h="1172308">
                <a:moveTo>
                  <a:pt x="0" y="0"/>
                </a:moveTo>
                <a:lnTo>
                  <a:pt x="1905000" y="0"/>
                </a:lnTo>
                <a:lnTo>
                  <a:pt x="1905000" y="1172307"/>
                </a:lnTo>
                <a:lnTo>
                  <a:pt x="0" y="1172307"/>
                </a:lnTo>
                <a:lnTo>
                  <a:pt x="0" y="0"/>
                </a:lnTo>
                <a:close/>
              </a:path>
            </a:pathLst>
          </a:custGeom>
          <a:blipFill>
            <a:blip r:embed="rId14"/>
            <a:stretch>
              <a:fillRect/>
            </a:stretch>
          </a:blipFill>
        </p:spPr>
        <p:txBody>
          <a:bodyPr/>
          <a:lstStyle/>
          <a:p>
            <a:endParaRPr lang="en-NL"/>
          </a:p>
        </p:txBody>
      </p:sp>
      <p:sp>
        <p:nvSpPr>
          <p:cNvPr id="18" name="Freeform 18"/>
          <p:cNvSpPr/>
          <p:nvPr/>
        </p:nvSpPr>
        <p:spPr>
          <a:xfrm>
            <a:off x="11430031" y="5439508"/>
            <a:ext cx="1905000" cy="1172308"/>
          </a:xfrm>
          <a:custGeom>
            <a:avLst/>
            <a:gdLst/>
            <a:ahLst/>
            <a:cxnLst/>
            <a:rect l="l" t="t" r="r" b="b"/>
            <a:pathLst>
              <a:path w="1905000" h="1172308">
                <a:moveTo>
                  <a:pt x="0" y="0"/>
                </a:moveTo>
                <a:lnTo>
                  <a:pt x="1905000" y="0"/>
                </a:lnTo>
                <a:lnTo>
                  <a:pt x="1905000" y="1172307"/>
                </a:lnTo>
                <a:lnTo>
                  <a:pt x="0" y="1172307"/>
                </a:lnTo>
                <a:lnTo>
                  <a:pt x="0" y="0"/>
                </a:lnTo>
                <a:close/>
              </a:path>
            </a:pathLst>
          </a:custGeom>
          <a:blipFill>
            <a:blip r:embed="rId15"/>
            <a:stretch>
              <a:fillRect/>
            </a:stretch>
          </a:blipFill>
        </p:spPr>
        <p:txBody>
          <a:bodyPr/>
          <a:lstStyle/>
          <a:p>
            <a:endParaRPr lang="en-NL"/>
          </a:p>
        </p:txBody>
      </p:sp>
      <p:sp>
        <p:nvSpPr>
          <p:cNvPr id="19" name="Freeform 19"/>
          <p:cNvSpPr/>
          <p:nvPr/>
        </p:nvSpPr>
        <p:spPr>
          <a:xfrm>
            <a:off x="13811281" y="5439508"/>
            <a:ext cx="1905000" cy="1172308"/>
          </a:xfrm>
          <a:custGeom>
            <a:avLst/>
            <a:gdLst/>
            <a:ahLst/>
            <a:cxnLst/>
            <a:rect l="l" t="t" r="r" b="b"/>
            <a:pathLst>
              <a:path w="1905000" h="1172308">
                <a:moveTo>
                  <a:pt x="0" y="0"/>
                </a:moveTo>
                <a:lnTo>
                  <a:pt x="1905000" y="0"/>
                </a:lnTo>
                <a:lnTo>
                  <a:pt x="1905000" y="1172307"/>
                </a:lnTo>
                <a:lnTo>
                  <a:pt x="0" y="1172307"/>
                </a:lnTo>
                <a:lnTo>
                  <a:pt x="0" y="0"/>
                </a:lnTo>
                <a:close/>
              </a:path>
            </a:pathLst>
          </a:custGeom>
          <a:blipFill>
            <a:blip r:embed="rId16"/>
            <a:stretch>
              <a:fillRect/>
            </a:stretch>
          </a:blipFill>
        </p:spPr>
        <p:txBody>
          <a:bodyPr/>
          <a:lstStyle/>
          <a:p>
            <a:endParaRPr lang="en-NL"/>
          </a:p>
        </p:txBody>
      </p:sp>
      <p:sp>
        <p:nvSpPr>
          <p:cNvPr id="20" name="Freeform 20"/>
          <p:cNvSpPr/>
          <p:nvPr/>
        </p:nvSpPr>
        <p:spPr>
          <a:xfrm>
            <a:off x="1905031" y="6897565"/>
            <a:ext cx="1905000" cy="1172308"/>
          </a:xfrm>
          <a:custGeom>
            <a:avLst/>
            <a:gdLst/>
            <a:ahLst/>
            <a:cxnLst/>
            <a:rect l="l" t="t" r="r" b="b"/>
            <a:pathLst>
              <a:path w="1905000" h="1172308">
                <a:moveTo>
                  <a:pt x="0" y="0"/>
                </a:moveTo>
                <a:lnTo>
                  <a:pt x="1905000" y="0"/>
                </a:lnTo>
                <a:lnTo>
                  <a:pt x="1905000" y="1172308"/>
                </a:lnTo>
                <a:lnTo>
                  <a:pt x="0" y="1172308"/>
                </a:lnTo>
                <a:lnTo>
                  <a:pt x="0" y="0"/>
                </a:lnTo>
                <a:close/>
              </a:path>
            </a:pathLst>
          </a:custGeom>
          <a:blipFill>
            <a:blip r:embed="rId17"/>
            <a:stretch>
              <a:fillRect/>
            </a:stretch>
          </a:blipFill>
        </p:spPr>
        <p:txBody>
          <a:bodyPr/>
          <a:lstStyle/>
          <a:p>
            <a:endParaRPr lang="en-NL"/>
          </a:p>
        </p:txBody>
      </p:sp>
      <p:sp>
        <p:nvSpPr>
          <p:cNvPr id="21" name="Freeform 21"/>
          <p:cNvSpPr/>
          <p:nvPr/>
        </p:nvSpPr>
        <p:spPr>
          <a:xfrm>
            <a:off x="4286281" y="6897565"/>
            <a:ext cx="1905000" cy="1172308"/>
          </a:xfrm>
          <a:custGeom>
            <a:avLst/>
            <a:gdLst/>
            <a:ahLst/>
            <a:cxnLst/>
            <a:rect l="l" t="t" r="r" b="b"/>
            <a:pathLst>
              <a:path w="1905000" h="1172308">
                <a:moveTo>
                  <a:pt x="0" y="0"/>
                </a:moveTo>
                <a:lnTo>
                  <a:pt x="1905000" y="0"/>
                </a:lnTo>
                <a:lnTo>
                  <a:pt x="1905000" y="1172308"/>
                </a:lnTo>
                <a:lnTo>
                  <a:pt x="0" y="1172308"/>
                </a:lnTo>
                <a:lnTo>
                  <a:pt x="0" y="0"/>
                </a:lnTo>
                <a:close/>
              </a:path>
            </a:pathLst>
          </a:custGeom>
          <a:blipFill>
            <a:blip r:embed="rId18"/>
            <a:stretch>
              <a:fillRect/>
            </a:stretch>
          </a:blipFill>
        </p:spPr>
        <p:txBody>
          <a:bodyPr/>
          <a:lstStyle/>
          <a:p>
            <a:endParaRPr lang="en-NL"/>
          </a:p>
        </p:txBody>
      </p:sp>
      <p:sp>
        <p:nvSpPr>
          <p:cNvPr id="22" name="Freeform 22"/>
          <p:cNvSpPr/>
          <p:nvPr/>
        </p:nvSpPr>
        <p:spPr>
          <a:xfrm>
            <a:off x="6667531" y="6897565"/>
            <a:ext cx="1905000" cy="1172308"/>
          </a:xfrm>
          <a:custGeom>
            <a:avLst/>
            <a:gdLst/>
            <a:ahLst/>
            <a:cxnLst/>
            <a:rect l="l" t="t" r="r" b="b"/>
            <a:pathLst>
              <a:path w="1905000" h="1172308">
                <a:moveTo>
                  <a:pt x="0" y="0"/>
                </a:moveTo>
                <a:lnTo>
                  <a:pt x="1905000" y="0"/>
                </a:lnTo>
                <a:lnTo>
                  <a:pt x="1905000" y="1172308"/>
                </a:lnTo>
                <a:lnTo>
                  <a:pt x="0" y="1172308"/>
                </a:lnTo>
                <a:lnTo>
                  <a:pt x="0" y="0"/>
                </a:lnTo>
                <a:close/>
              </a:path>
            </a:pathLst>
          </a:custGeom>
          <a:blipFill>
            <a:blip r:embed="rId19"/>
            <a:stretch>
              <a:fillRect/>
            </a:stretch>
          </a:blipFill>
        </p:spPr>
        <p:txBody>
          <a:bodyPr/>
          <a:lstStyle/>
          <a:p>
            <a:endParaRPr lang="en-NL"/>
          </a:p>
        </p:txBody>
      </p:sp>
      <p:sp>
        <p:nvSpPr>
          <p:cNvPr id="23" name="Freeform 23"/>
          <p:cNvSpPr/>
          <p:nvPr/>
        </p:nvSpPr>
        <p:spPr>
          <a:xfrm>
            <a:off x="9048781" y="6897565"/>
            <a:ext cx="1905000" cy="1172308"/>
          </a:xfrm>
          <a:custGeom>
            <a:avLst/>
            <a:gdLst/>
            <a:ahLst/>
            <a:cxnLst/>
            <a:rect l="l" t="t" r="r" b="b"/>
            <a:pathLst>
              <a:path w="1905000" h="1172308">
                <a:moveTo>
                  <a:pt x="0" y="0"/>
                </a:moveTo>
                <a:lnTo>
                  <a:pt x="1905000" y="0"/>
                </a:lnTo>
                <a:lnTo>
                  <a:pt x="1905000" y="1172308"/>
                </a:lnTo>
                <a:lnTo>
                  <a:pt x="0" y="1172308"/>
                </a:lnTo>
                <a:lnTo>
                  <a:pt x="0" y="0"/>
                </a:lnTo>
                <a:close/>
              </a:path>
            </a:pathLst>
          </a:custGeom>
          <a:blipFill>
            <a:blip r:embed="rId20"/>
            <a:stretch>
              <a:fillRect/>
            </a:stretch>
          </a:blipFill>
        </p:spPr>
        <p:txBody>
          <a:bodyPr/>
          <a:lstStyle/>
          <a:p>
            <a:endParaRPr lang="en-NL"/>
          </a:p>
        </p:txBody>
      </p:sp>
      <p:sp>
        <p:nvSpPr>
          <p:cNvPr id="24" name="Freeform 24"/>
          <p:cNvSpPr/>
          <p:nvPr/>
        </p:nvSpPr>
        <p:spPr>
          <a:xfrm>
            <a:off x="11430031" y="6897565"/>
            <a:ext cx="1905000" cy="1172308"/>
          </a:xfrm>
          <a:custGeom>
            <a:avLst/>
            <a:gdLst/>
            <a:ahLst/>
            <a:cxnLst/>
            <a:rect l="l" t="t" r="r" b="b"/>
            <a:pathLst>
              <a:path w="1905000" h="1172308">
                <a:moveTo>
                  <a:pt x="0" y="0"/>
                </a:moveTo>
                <a:lnTo>
                  <a:pt x="1905000" y="0"/>
                </a:lnTo>
                <a:lnTo>
                  <a:pt x="1905000" y="1172308"/>
                </a:lnTo>
                <a:lnTo>
                  <a:pt x="0" y="1172308"/>
                </a:lnTo>
                <a:lnTo>
                  <a:pt x="0" y="0"/>
                </a:lnTo>
                <a:close/>
              </a:path>
            </a:pathLst>
          </a:custGeom>
          <a:blipFill>
            <a:blip r:embed="rId21"/>
            <a:stretch>
              <a:fillRect/>
            </a:stretch>
          </a:blipFill>
        </p:spPr>
        <p:txBody>
          <a:bodyPr/>
          <a:lstStyle/>
          <a:p>
            <a:endParaRPr lang="en-NL"/>
          </a:p>
        </p:txBody>
      </p:sp>
      <p:sp>
        <p:nvSpPr>
          <p:cNvPr id="25" name="Freeform 25"/>
          <p:cNvSpPr/>
          <p:nvPr/>
        </p:nvSpPr>
        <p:spPr>
          <a:xfrm>
            <a:off x="13811281" y="6897565"/>
            <a:ext cx="1905000" cy="1172308"/>
          </a:xfrm>
          <a:custGeom>
            <a:avLst/>
            <a:gdLst/>
            <a:ahLst/>
            <a:cxnLst/>
            <a:rect l="l" t="t" r="r" b="b"/>
            <a:pathLst>
              <a:path w="1905000" h="1172308">
                <a:moveTo>
                  <a:pt x="0" y="0"/>
                </a:moveTo>
                <a:lnTo>
                  <a:pt x="1905000" y="0"/>
                </a:lnTo>
                <a:lnTo>
                  <a:pt x="1905000" y="1172308"/>
                </a:lnTo>
                <a:lnTo>
                  <a:pt x="0" y="1172308"/>
                </a:lnTo>
                <a:lnTo>
                  <a:pt x="0" y="0"/>
                </a:lnTo>
                <a:close/>
              </a:path>
            </a:pathLst>
          </a:custGeom>
          <a:blipFill>
            <a:blip r:embed="rId22"/>
            <a:stretch>
              <a:fillRect/>
            </a:stretch>
          </a:blipFill>
        </p:spPr>
        <p:txBody>
          <a:bodyPr/>
          <a:lstStyle/>
          <a:p>
            <a:endParaRPr lang="en-NL"/>
          </a:p>
        </p:txBody>
      </p:sp>
      <p:sp>
        <p:nvSpPr>
          <p:cNvPr id="26" name="TextBox 26"/>
          <p:cNvSpPr txBox="1"/>
          <p:nvPr/>
        </p:nvSpPr>
        <p:spPr>
          <a:xfrm>
            <a:off x="7223490" y="914400"/>
            <a:ext cx="3841020" cy="717552"/>
          </a:xfrm>
          <a:prstGeom prst="rect">
            <a:avLst/>
          </a:prstGeom>
        </p:spPr>
        <p:txBody>
          <a:bodyPr lIns="0" tIns="0" rIns="0" bIns="0" rtlCol="0" anchor="t">
            <a:spAutoFit/>
          </a:bodyPr>
          <a:lstStyle/>
          <a:p>
            <a:pPr marL="0" lvl="0" indent="0" algn="l">
              <a:lnSpc>
                <a:spcPts val="5599"/>
              </a:lnSpc>
              <a:spcBef>
                <a:spcPct val="0"/>
              </a:spcBef>
            </a:pPr>
            <a:r>
              <a:rPr lang="en-US" sz="3999" spc="203">
                <a:solidFill>
                  <a:srgbClr val="000000"/>
                </a:solidFill>
                <a:latin typeface="Poppins Bold"/>
                <a:ea typeface="Poppins Bold"/>
                <a:cs typeface="Poppins Bold"/>
                <a:sym typeface="Poppins Bold"/>
              </a:rPr>
              <a:t>Our Partners</a:t>
            </a:r>
          </a:p>
        </p:txBody>
      </p:sp>
      <p:sp>
        <p:nvSpPr>
          <p:cNvPr id="27" name="TextBox 27"/>
          <p:cNvSpPr txBox="1"/>
          <p:nvPr/>
        </p:nvSpPr>
        <p:spPr>
          <a:xfrm>
            <a:off x="1905031" y="2756571"/>
            <a:ext cx="9048750" cy="559435"/>
          </a:xfrm>
          <a:prstGeom prst="rect">
            <a:avLst/>
          </a:prstGeom>
        </p:spPr>
        <p:txBody>
          <a:bodyPr lIns="0" tIns="0" rIns="0" bIns="0" rtlCol="0" anchor="t">
            <a:spAutoFit/>
          </a:bodyPr>
          <a:lstStyle/>
          <a:p>
            <a:pPr algn="just">
              <a:lnSpc>
                <a:spcPts val="2240"/>
              </a:lnSpc>
              <a:spcBef>
                <a:spcPct val="0"/>
              </a:spcBef>
            </a:pPr>
            <a:r>
              <a:rPr lang="en-US" sz="1600">
                <a:solidFill>
                  <a:srgbClr val="000000"/>
                </a:solidFill>
                <a:latin typeface="Poppins Light"/>
                <a:ea typeface="Poppins Light"/>
                <a:cs typeface="Poppins Light"/>
                <a:sym typeface="Poppins Light"/>
              </a:rPr>
              <a:t>We Partner with the best technology companies on the planet to help our clients turn their ideas into reality. Our partners are in every spectrum of Information Technology domain.</a:t>
            </a:r>
          </a:p>
        </p:txBody>
      </p:sp>
      <p:sp>
        <p:nvSpPr>
          <p:cNvPr id="28" name="Freeform 28"/>
          <p:cNvSpPr/>
          <p:nvPr/>
        </p:nvSpPr>
        <p:spPr>
          <a:xfrm>
            <a:off x="1905031" y="8353944"/>
            <a:ext cx="1905000" cy="1172308"/>
          </a:xfrm>
          <a:custGeom>
            <a:avLst/>
            <a:gdLst/>
            <a:ahLst/>
            <a:cxnLst/>
            <a:rect l="l" t="t" r="r" b="b"/>
            <a:pathLst>
              <a:path w="1905000" h="1172308">
                <a:moveTo>
                  <a:pt x="0" y="0"/>
                </a:moveTo>
                <a:lnTo>
                  <a:pt x="1905000" y="0"/>
                </a:lnTo>
                <a:lnTo>
                  <a:pt x="1905000" y="1172307"/>
                </a:lnTo>
                <a:lnTo>
                  <a:pt x="0" y="1172307"/>
                </a:lnTo>
                <a:lnTo>
                  <a:pt x="0" y="0"/>
                </a:lnTo>
                <a:close/>
              </a:path>
            </a:pathLst>
          </a:custGeom>
          <a:blipFill>
            <a:blip r:embed="rId23"/>
            <a:stretch>
              <a:fillRect/>
            </a:stretch>
          </a:blipFill>
        </p:spPr>
        <p:txBody>
          <a:bodyPr/>
          <a:lstStyle/>
          <a:p>
            <a:endParaRPr lang="en-NL"/>
          </a:p>
        </p:txBody>
      </p:sp>
      <p:sp>
        <p:nvSpPr>
          <p:cNvPr id="29" name="Freeform 29"/>
          <p:cNvSpPr/>
          <p:nvPr/>
        </p:nvSpPr>
        <p:spPr>
          <a:xfrm>
            <a:off x="4286281" y="8353944"/>
            <a:ext cx="1905000" cy="1172308"/>
          </a:xfrm>
          <a:custGeom>
            <a:avLst/>
            <a:gdLst/>
            <a:ahLst/>
            <a:cxnLst/>
            <a:rect l="l" t="t" r="r" b="b"/>
            <a:pathLst>
              <a:path w="1905000" h="1172308">
                <a:moveTo>
                  <a:pt x="0" y="0"/>
                </a:moveTo>
                <a:lnTo>
                  <a:pt x="1905000" y="0"/>
                </a:lnTo>
                <a:lnTo>
                  <a:pt x="1905000" y="1172307"/>
                </a:lnTo>
                <a:lnTo>
                  <a:pt x="0" y="1172307"/>
                </a:lnTo>
                <a:lnTo>
                  <a:pt x="0" y="0"/>
                </a:lnTo>
                <a:close/>
              </a:path>
            </a:pathLst>
          </a:custGeom>
          <a:blipFill>
            <a:blip r:embed="rId24"/>
            <a:stretch>
              <a:fillRect/>
            </a:stretch>
          </a:blipFill>
        </p:spPr>
        <p:txBody>
          <a:bodyPr/>
          <a:lstStyle/>
          <a:p>
            <a:endParaRPr lang="en-NL"/>
          </a:p>
        </p:txBody>
      </p:sp>
      <p:sp>
        <p:nvSpPr>
          <p:cNvPr id="30" name="Freeform 30"/>
          <p:cNvSpPr/>
          <p:nvPr/>
        </p:nvSpPr>
        <p:spPr>
          <a:xfrm>
            <a:off x="6667531" y="8353944"/>
            <a:ext cx="1905000" cy="1172308"/>
          </a:xfrm>
          <a:custGeom>
            <a:avLst/>
            <a:gdLst/>
            <a:ahLst/>
            <a:cxnLst/>
            <a:rect l="l" t="t" r="r" b="b"/>
            <a:pathLst>
              <a:path w="1905000" h="1172308">
                <a:moveTo>
                  <a:pt x="0" y="0"/>
                </a:moveTo>
                <a:lnTo>
                  <a:pt x="1905000" y="0"/>
                </a:lnTo>
                <a:lnTo>
                  <a:pt x="1905000" y="1172307"/>
                </a:lnTo>
                <a:lnTo>
                  <a:pt x="0" y="1172307"/>
                </a:lnTo>
                <a:lnTo>
                  <a:pt x="0" y="0"/>
                </a:lnTo>
                <a:close/>
              </a:path>
            </a:pathLst>
          </a:custGeom>
          <a:blipFill>
            <a:blip r:embed="rId25"/>
            <a:stretch>
              <a:fillRect/>
            </a:stretch>
          </a:blipFill>
        </p:spPr>
        <p:txBody>
          <a:bodyPr/>
          <a:lstStyle/>
          <a:p>
            <a:endParaRPr lang="en-NL"/>
          </a:p>
        </p:txBody>
      </p:sp>
      <p:sp>
        <p:nvSpPr>
          <p:cNvPr id="31" name="Freeform 31"/>
          <p:cNvSpPr/>
          <p:nvPr/>
        </p:nvSpPr>
        <p:spPr>
          <a:xfrm>
            <a:off x="9048781" y="8353944"/>
            <a:ext cx="1905000" cy="1172308"/>
          </a:xfrm>
          <a:custGeom>
            <a:avLst/>
            <a:gdLst/>
            <a:ahLst/>
            <a:cxnLst/>
            <a:rect l="l" t="t" r="r" b="b"/>
            <a:pathLst>
              <a:path w="1905000" h="1172308">
                <a:moveTo>
                  <a:pt x="0" y="0"/>
                </a:moveTo>
                <a:lnTo>
                  <a:pt x="1905000" y="0"/>
                </a:lnTo>
                <a:lnTo>
                  <a:pt x="1905000" y="1172307"/>
                </a:lnTo>
                <a:lnTo>
                  <a:pt x="0" y="1172307"/>
                </a:lnTo>
                <a:lnTo>
                  <a:pt x="0" y="0"/>
                </a:lnTo>
                <a:close/>
              </a:path>
            </a:pathLst>
          </a:custGeom>
          <a:blipFill>
            <a:blip r:embed="rId26"/>
            <a:stretch>
              <a:fillRect/>
            </a:stretch>
          </a:blipFill>
        </p:spPr>
        <p:txBody>
          <a:bodyPr/>
          <a:lstStyle/>
          <a:p>
            <a:endParaRPr lang="en-NL"/>
          </a:p>
        </p:txBody>
      </p:sp>
      <p:sp>
        <p:nvSpPr>
          <p:cNvPr id="32" name="Freeform 32"/>
          <p:cNvSpPr/>
          <p:nvPr/>
        </p:nvSpPr>
        <p:spPr>
          <a:xfrm>
            <a:off x="11430031" y="8353944"/>
            <a:ext cx="1905000" cy="1172308"/>
          </a:xfrm>
          <a:custGeom>
            <a:avLst/>
            <a:gdLst/>
            <a:ahLst/>
            <a:cxnLst/>
            <a:rect l="l" t="t" r="r" b="b"/>
            <a:pathLst>
              <a:path w="1905000" h="1172308">
                <a:moveTo>
                  <a:pt x="0" y="0"/>
                </a:moveTo>
                <a:lnTo>
                  <a:pt x="1905000" y="0"/>
                </a:lnTo>
                <a:lnTo>
                  <a:pt x="1905000" y="1172307"/>
                </a:lnTo>
                <a:lnTo>
                  <a:pt x="0" y="1172307"/>
                </a:lnTo>
                <a:lnTo>
                  <a:pt x="0" y="0"/>
                </a:lnTo>
                <a:close/>
              </a:path>
            </a:pathLst>
          </a:custGeom>
          <a:blipFill>
            <a:blip r:embed="rId27"/>
            <a:stretch>
              <a:fillRect/>
            </a:stretch>
          </a:blipFill>
        </p:spPr>
        <p:txBody>
          <a:bodyPr/>
          <a:lstStyle/>
          <a:p>
            <a:endParaRPr lang="en-NL"/>
          </a:p>
        </p:txBody>
      </p:sp>
      <p:sp>
        <p:nvSpPr>
          <p:cNvPr id="33" name="Freeform 33"/>
          <p:cNvSpPr/>
          <p:nvPr/>
        </p:nvSpPr>
        <p:spPr>
          <a:xfrm>
            <a:off x="13811281" y="8353944"/>
            <a:ext cx="1905000" cy="1172308"/>
          </a:xfrm>
          <a:custGeom>
            <a:avLst/>
            <a:gdLst/>
            <a:ahLst/>
            <a:cxnLst/>
            <a:rect l="l" t="t" r="r" b="b"/>
            <a:pathLst>
              <a:path w="1905000" h="1172308">
                <a:moveTo>
                  <a:pt x="0" y="0"/>
                </a:moveTo>
                <a:lnTo>
                  <a:pt x="1905000" y="0"/>
                </a:lnTo>
                <a:lnTo>
                  <a:pt x="1905000" y="1172307"/>
                </a:lnTo>
                <a:lnTo>
                  <a:pt x="0" y="1172307"/>
                </a:lnTo>
                <a:lnTo>
                  <a:pt x="0" y="0"/>
                </a:lnTo>
                <a:close/>
              </a:path>
            </a:pathLst>
          </a:custGeom>
          <a:blipFill>
            <a:blip r:embed="rId28"/>
            <a:stretch>
              <a:fillRect/>
            </a:stretch>
          </a:blipFill>
        </p:spPr>
        <p:txBody>
          <a:bodyPr/>
          <a:lstStyle/>
          <a:p>
            <a:endParaRPr lang="en-NL"/>
          </a:p>
        </p:txBody>
      </p:sp>
      <p:grpSp>
        <p:nvGrpSpPr>
          <p:cNvPr id="34" name="Group 33">
            <a:extLst>
              <a:ext uri="{FF2B5EF4-FFF2-40B4-BE49-F238E27FC236}">
                <a16:creationId xmlns:a16="http://schemas.microsoft.com/office/drawing/2014/main" id="{B3D1288E-5B1E-B3A8-EDF5-461390F9739D}"/>
              </a:ext>
            </a:extLst>
          </p:cNvPr>
          <p:cNvGrpSpPr/>
          <p:nvPr/>
        </p:nvGrpSpPr>
        <p:grpSpPr>
          <a:xfrm>
            <a:off x="0" y="9982077"/>
            <a:ext cx="18316575" cy="148628"/>
            <a:chOff x="0" y="9924021"/>
            <a:chExt cx="18316575" cy="148628"/>
          </a:xfrm>
        </p:grpSpPr>
        <p:sp>
          <p:nvSpPr>
            <p:cNvPr id="35" name="Rectangle 34">
              <a:extLst>
                <a:ext uri="{FF2B5EF4-FFF2-40B4-BE49-F238E27FC236}">
                  <a16:creationId xmlns:a16="http://schemas.microsoft.com/office/drawing/2014/main" id="{937AAD0A-27CE-C964-E3D6-7C303C047784}"/>
                </a:ext>
              </a:extLst>
            </p:cNvPr>
            <p:cNvSpPr/>
            <p:nvPr/>
          </p:nvSpPr>
          <p:spPr>
            <a:xfrm>
              <a:off x="0" y="9924021"/>
              <a:ext cx="6105525" cy="148108"/>
            </a:xfrm>
            <a:prstGeom prst="rect">
              <a:avLst/>
            </a:prstGeom>
            <a:solidFill>
              <a:srgbClr val="20ADE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6" name="Rectangle 35">
              <a:extLst>
                <a:ext uri="{FF2B5EF4-FFF2-40B4-BE49-F238E27FC236}">
                  <a16:creationId xmlns:a16="http://schemas.microsoft.com/office/drawing/2014/main" id="{C6761211-F639-C09C-251B-83B8BF20D6B2}"/>
                </a:ext>
              </a:extLst>
            </p:cNvPr>
            <p:cNvSpPr/>
            <p:nvPr/>
          </p:nvSpPr>
          <p:spPr>
            <a:xfrm>
              <a:off x="6105525" y="9924166"/>
              <a:ext cx="6105525" cy="148108"/>
            </a:xfrm>
            <a:prstGeom prst="rect">
              <a:avLst/>
            </a:prstGeom>
            <a:solidFill>
              <a:srgbClr val="61B85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7" name="Rectangle 36">
              <a:extLst>
                <a:ext uri="{FF2B5EF4-FFF2-40B4-BE49-F238E27FC236}">
                  <a16:creationId xmlns:a16="http://schemas.microsoft.com/office/drawing/2014/main" id="{0E7829FD-7DE3-279E-037A-2441577F979F}"/>
                </a:ext>
              </a:extLst>
            </p:cNvPr>
            <p:cNvSpPr/>
            <p:nvPr/>
          </p:nvSpPr>
          <p:spPr>
            <a:xfrm>
              <a:off x="12211050" y="9924541"/>
              <a:ext cx="6105525" cy="148108"/>
            </a:xfrm>
            <a:prstGeom prst="rect">
              <a:avLst/>
            </a:prstGeom>
            <a:solidFill>
              <a:srgbClr val="FFDE5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r="-34664" b="-848"/>
            </a:stretch>
          </a:blipFill>
        </p:spPr>
        <p:txBody>
          <a:bodyPr/>
          <a:lstStyle/>
          <a:p>
            <a:endParaRPr lang="en-NL"/>
          </a:p>
        </p:txBody>
      </p:sp>
      <p:sp>
        <p:nvSpPr>
          <p:cNvPr id="3" name="Freeform 3"/>
          <p:cNvSpPr/>
          <p:nvPr/>
        </p:nvSpPr>
        <p:spPr>
          <a:xfrm>
            <a:off x="0" y="0"/>
            <a:ext cx="1424585" cy="2072808"/>
          </a:xfrm>
          <a:custGeom>
            <a:avLst/>
            <a:gdLst/>
            <a:ahLst/>
            <a:cxnLst/>
            <a:rect l="l" t="t" r="r" b="b"/>
            <a:pathLst>
              <a:path w="1424585" h="2072808">
                <a:moveTo>
                  <a:pt x="0" y="0"/>
                </a:moveTo>
                <a:lnTo>
                  <a:pt x="1424585" y="0"/>
                </a:lnTo>
                <a:lnTo>
                  <a:pt x="1424585" y="2072808"/>
                </a:lnTo>
                <a:lnTo>
                  <a:pt x="0" y="207280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NL"/>
          </a:p>
        </p:txBody>
      </p:sp>
      <p:sp>
        <p:nvSpPr>
          <p:cNvPr id="4" name="Freeform 4"/>
          <p:cNvSpPr/>
          <p:nvPr/>
        </p:nvSpPr>
        <p:spPr>
          <a:xfrm>
            <a:off x="15894741" y="8395595"/>
            <a:ext cx="2432073" cy="1891405"/>
          </a:xfrm>
          <a:custGeom>
            <a:avLst/>
            <a:gdLst/>
            <a:ahLst/>
            <a:cxnLst/>
            <a:rect l="l" t="t" r="r" b="b"/>
            <a:pathLst>
              <a:path w="2432073" h="1891405">
                <a:moveTo>
                  <a:pt x="0" y="0"/>
                </a:moveTo>
                <a:lnTo>
                  <a:pt x="2432073" y="0"/>
                </a:lnTo>
                <a:lnTo>
                  <a:pt x="2432073" y="1891405"/>
                </a:lnTo>
                <a:lnTo>
                  <a:pt x="0" y="189140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NL"/>
          </a:p>
        </p:txBody>
      </p:sp>
      <p:grpSp>
        <p:nvGrpSpPr>
          <p:cNvPr id="5" name="Group 5"/>
          <p:cNvGrpSpPr/>
          <p:nvPr/>
        </p:nvGrpSpPr>
        <p:grpSpPr>
          <a:xfrm>
            <a:off x="356040" y="9526251"/>
            <a:ext cx="356252" cy="347296"/>
            <a:chOff x="0" y="0"/>
            <a:chExt cx="759623" cy="740527"/>
          </a:xfrm>
        </p:grpSpPr>
        <p:sp>
          <p:nvSpPr>
            <p:cNvPr id="6" name="Freeform 6"/>
            <p:cNvSpPr/>
            <p:nvPr/>
          </p:nvSpPr>
          <p:spPr>
            <a:xfrm>
              <a:off x="0" y="0"/>
              <a:ext cx="759623" cy="740527"/>
            </a:xfrm>
            <a:custGeom>
              <a:avLst/>
              <a:gdLst/>
              <a:ahLst/>
              <a:cxnLst/>
              <a:rect l="l" t="t" r="r" b="b"/>
              <a:pathLst>
                <a:path w="759623" h="740527">
                  <a:moveTo>
                    <a:pt x="379812" y="0"/>
                  </a:moveTo>
                  <a:cubicBezTo>
                    <a:pt x="170047" y="0"/>
                    <a:pt x="0" y="165773"/>
                    <a:pt x="0" y="370263"/>
                  </a:cubicBezTo>
                  <a:cubicBezTo>
                    <a:pt x="0" y="574754"/>
                    <a:pt x="170047" y="740527"/>
                    <a:pt x="379812" y="740527"/>
                  </a:cubicBezTo>
                  <a:cubicBezTo>
                    <a:pt x="589576" y="740527"/>
                    <a:pt x="759623" y="574754"/>
                    <a:pt x="759623" y="370263"/>
                  </a:cubicBezTo>
                  <a:cubicBezTo>
                    <a:pt x="759623" y="165773"/>
                    <a:pt x="589576" y="0"/>
                    <a:pt x="379812" y="0"/>
                  </a:cubicBezTo>
                  <a:close/>
                </a:path>
              </a:pathLst>
            </a:custGeom>
            <a:solidFill>
              <a:srgbClr val="FFC732"/>
            </a:solidFill>
          </p:spPr>
          <p:txBody>
            <a:bodyPr/>
            <a:lstStyle/>
            <a:p>
              <a:endParaRPr lang="en-NL"/>
            </a:p>
          </p:txBody>
        </p:sp>
        <p:sp>
          <p:nvSpPr>
            <p:cNvPr id="7" name="TextBox 7"/>
            <p:cNvSpPr txBox="1"/>
            <p:nvPr/>
          </p:nvSpPr>
          <p:spPr>
            <a:xfrm>
              <a:off x="71215" y="12274"/>
              <a:ext cx="617194" cy="658828"/>
            </a:xfrm>
            <a:prstGeom prst="rect">
              <a:avLst/>
            </a:prstGeom>
          </p:spPr>
          <p:txBody>
            <a:bodyPr lIns="50800" tIns="50800" rIns="50800" bIns="50800" rtlCol="0" anchor="ctr"/>
            <a:lstStyle/>
            <a:p>
              <a:pPr algn="ctr">
                <a:lnSpc>
                  <a:spcPts val="2659"/>
                </a:lnSpc>
              </a:pPr>
              <a:endParaRPr/>
            </a:p>
          </p:txBody>
        </p:sp>
      </p:grpSp>
      <p:sp>
        <p:nvSpPr>
          <p:cNvPr id="8" name="Freeform 8"/>
          <p:cNvSpPr/>
          <p:nvPr/>
        </p:nvSpPr>
        <p:spPr>
          <a:xfrm>
            <a:off x="1905031" y="2664528"/>
            <a:ext cx="1905000" cy="1172308"/>
          </a:xfrm>
          <a:custGeom>
            <a:avLst/>
            <a:gdLst/>
            <a:ahLst/>
            <a:cxnLst/>
            <a:rect l="l" t="t" r="r" b="b"/>
            <a:pathLst>
              <a:path w="1905000" h="1172308">
                <a:moveTo>
                  <a:pt x="0" y="0"/>
                </a:moveTo>
                <a:lnTo>
                  <a:pt x="1905000" y="0"/>
                </a:lnTo>
                <a:lnTo>
                  <a:pt x="1905000" y="1172308"/>
                </a:lnTo>
                <a:lnTo>
                  <a:pt x="0" y="1172308"/>
                </a:lnTo>
                <a:lnTo>
                  <a:pt x="0" y="0"/>
                </a:lnTo>
                <a:close/>
              </a:path>
            </a:pathLst>
          </a:custGeom>
          <a:blipFill>
            <a:blip r:embed="rId5"/>
            <a:stretch>
              <a:fillRect/>
            </a:stretch>
          </a:blipFill>
        </p:spPr>
        <p:txBody>
          <a:bodyPr/>
          <a:lstStyle/>
          <a:p>
            <a:endParaRPr lang="en-NL"/>
          </a:p>
        </p:txBody>
      </p:sp>
      <p:sp>
        <p:nvSpPr>
          <p:cNvPr id="9" name="Freeform 9"/>
          <p:cNvSpPr/>
          <p:nvPr/>
        </p:nvSpPr>
        <p:spPr>
          <a:xfrm>
            <a:off x="4286281" y="2664528"/>
            <a:ext cx="1905000" cy="1172308"/>
          </a:xfrm>
          <a:custGeom>
            <a:avLst/>
            <a:gdLst/>
            <a:ahLst/>
            <a:cxnLst/>
            <a:rect l="l" t="t" r="r" b="b"/>
            <a:pathLst>
              <a:path w="1905000" h="1172308">
                <a:moveTo>
                  <a:pt x="0" y="0"/>
                </a:moveTo>
                <a:lnTo>
                  <a:pt x="1905000" y="0"/>
                </a:lnTo>
                <a:lnTo>
                  <a:pt x="1905000" y="1172308"/>
                </a:lnTo>
                <a:lnTo>
                  <a:pt x="0" y="1172308"/>
                </a:lnTo>
                <a:lnTo>
                  <a:pt x="0" y="0"/>
                </a:lnTo>
                <a:close/>
              </a:path>
            </a:pathLst>
          </a:custGeom>
          <a:blipFill>
            <a:blip r:embed="rId6"/>
            <a:stretch>
              <a:fillRect/>
            </a:stretch>
          </a:blipFill>
        </p:spPr>
        <p:txBody>
          <a:bodyPr/>
          <a:lstStyle/>
          <a:p>
            <a:endParaRPr lang="en-NL"/>
          </a:p>
        </p:txBody>
      </p:sp>
      <p:sp>
        <p:nvSpPr>
          <p:cNvPr id="10" name="Freeform 10"/>
          <p:cNvSpPr/>
          <p:nvPr/>
        </p:nvSpPr>
        <p:spPr>
          <a:xfrm>
            <a:off x="6667531" y="2664528"/>
            <a:ext cx="1905000" cy="1172308"/>
          </a:xfrm>
          <a:custGeom>
            <a:avLst/>
            <a:gdLst/>
            <a:ahLst/>
            <a:cxnLst/>
            <a:rect l="l" t="t" r="r" b="b"/>
            <a:pathLst>
              <a:path w="1905000" h="1172308">
                <a:moveTo>
                  <a:pt x="0" y="0"/>
                </a:moveTo>
                <a:lnTo>
                  <a:pt x="1905000" y="0"/>
                </a:lnTo>
                <a:lnTo>
                  <a:pt x="1905000" y="1172308"/>
                </a:lnTo>
                <a:lnTo>
                  <a:pt x="0" y="1172308"/>
                </a:lnTo>
                <a:lnTo>
                  <a:pt x="0" y="0"/>
                </a:lnTo>
                <a:close/>
              </a:path>
            </a:pathLst>
          </a:custGeom>
          <a:blipFill>
            <a:blip r:embed="rId7"/>
            <a:stretch>
              <a:fillRect/>
            </a:stretch>
          </a:blipFill>
        </p:spPr>
        <p:txBody>
          <a:bodyPr/>
          <a:lstStyle/>
          <a:p>
            <a:endParaRPr lang="en-NL"/>
          </a:p>
        </p:txBody>
      </p:sp>
      <p:sp>
        <p:nvSpPr>
          <p:cNvPr id="11" name="Freeform 11"/>
          <p:cNvSpPr/>
          <p:nvPr/>
        </p:nvSpPr>
        <p:spPr>
          <a:xfrm>
            <a:off x="9052584" y="2664528"/>
            <a:ext cx="1905000" cy="1172308"/>
          </a:xfrm>
          <a:custGeom>
            <a:avLst/>
            <a:gdLst/>
            <a:ahLst/>
            <a:cxnLst/>
            <a:rect l="l" t="t" r="r" b="b"/>
            <a:pathLst>
              <a:path w="1905000" h="1172308">
                <a:moveTo>
                  <a:pt x="0" y="0"/>
                </a:moveTo>
                <a:lnTo>
                  <a:pt x="1905000" y="0"/>
                </a:lnTo>
                <a:lnTo>
                  <a:pt x="1905000" y="1172308"/>
                </a:lnTo>
                <a:lnTo>
                  <a:pt x="0" y="1172308"/>
                </a:lnTo>
                <a:lnTo>
                  <a:pt x="0" y="0"/>
                </a:lnTo>
                <a:close/>
              </a:path>
            </a:pathLst>
          </a:custGeom>
          <a:blipFill>
            <a:blip r:embed="rId8"/>
            <a:stretch>
              <a:fillRect/>
            </a:stretch>
          </a:blipFill>
        </p:spPr>
        <p:txBody>
          <a:bodyPr/>
          <a:lstStyle/>
          <a:p>
            <a:endParaRPr lang="en-NL"/>
          </a:p>
        </p:txBody>
      </p:sp>
      <p:sp>
        <p:nvSpPr>
          <p:cNvPr id="12" name="Freeform 12"/>
          <p:cNvSpPr/>
          <p:nvPr/>
        </p:nvSpPr>
        <p:spPr>
          <a:xfrm>
            <a:off x="11433834" y="2664528"/>
            <a:ext cx="1905000" cy="1172308"/>
          </a:xfrm>
          <a:custGeom>
            <a:avLst/>
            <a:gdLst/>
            <a:ahLst/>
            <a:cxnLst/>
            <a:rect l="l" t="t" r="r" b="b"/>
            <a:pathLst>
              <a:path w="1905000" h="1172308">
                <a:moveTo>
                  <a:pt x="0" y="0"/>
                </a:moveTo>
                <a:lnTo>
                  <a:pt x="1905000" y="0"/>
                </a:lnTo>
                <a:lnTo>
                  <a:pt x="1905000" y="1172308"/>
                </a:lnTo>
                <a:lnTo>
                  <a:pt x="0" y="1172308"/>
                </a:lnTo>
                <a:lnTo>
                  <a:pt x="0" y="0"/>
                </a:lnTo>
                <a:close/>
              </a:path>
            </a:pathLst>
          </a:custGeom>
          <a:blipFill>
            <a:blip r:embed="rId9"/>
            <a:stretch>
              <a:fillRect/>
            </a:stretch>
          </a:blipFill>
        </p:spPr>
        <p:txBody>
          <a:bodyPr/>
          <a:lstStyle/>
          <a:p>
            <a:endParaRPr lang="en-NL"/>
          </a:p>
        </p:txBody>
      </p:sp>
      <p:sp>
        <p:nvSpPr>
          <p:cNvPr id="13" name="Freeform 13"/>
          <p:cNvSpPr/>
          <p:nvPr/>
        </p:nvSpPr>
        <p:spPr>
          <a:xfrm>
            <a:off x="13811281" y="2664528"/>
            <a:ext cx="1905000" cy="1172308"/>
          </a:xfrm>
          <a:custGeom>
            <a:avLst/>
            <a:gdLst/>
            <a:ahLst/>
            <a:cxnLst/>
            <a:rect l="l" t="t" r="r" b="b"/>
            <a:pathLst>
              <a:path w="1905000" h="1172308">
                <a:moveTo>
                  <a:pt x="0" y="0"/>
                </a:moveTo>
                <a:lnTo>
                  <a:pt x="1905000" y="0"/>
                </a:lnTo>
                <a:lnTo>
                  <a:pt x="1905000" y="1172308"/>
                </a:lnTo>
                <a:lnTo>
                  <a:pt x="0" y="1172308"/>
                </a:lnTo>
                <a:lnTo>
                  <a:pt x="0" y="0"/>
                </a:lnTo>
                <a:close/>
              </a:path>
            </a:pathLst>
          </a:custGeom>
          <a:blipFill>
            <a:blip r:embed="rId10"/>
            <a:stretch>
              <a:fillRect/>
            </a:stretch>
          </a:blipFill>
        </p:spPr>
        <p:txBody>
          <a:bodyPr/>
          <a:lstStyle/>
          <a:p>
            <a:endParaRPr lang="en-NL"/>
          </a:p>
        </p:txBody>
      </p:sp>
      <p:sp>
        <p:nvSpPr>
          <p:cNvPr id="14" name="Freeform 14"/>
          <p:cNvSpPr/>
          <p:nvPr/>
        </p:nvSpPr>
        <p:spPr>
          <a:xfrm>
            <a:off x="1905031" y="4123688"/>
            <a:ext cx="1905000" cy="1172308"/>
          </a:xfrm>
          <a:custGeom>
            <a:avLst/>
            <a:gdLst/>
            <a:ahLst/>
            <a:cxnLst/>
            <a:rect l="l" t="t" r="r" b="b"/>
            <a:pathLst>
              <a:path w="1905000" h="1172308">
                <a:moveTo>
                  <a:pt x="0" y="0"/>
                </a:moveTo>
                <a:lnTo>
                  <a:pt x="1905000" y="0"/>
                </a:lnTo>
                <a:lnTo>
                  <a:pt x="1905000" y="1172308"/>
                </a:lnTo>
                <a:lnTo>
                  <a:pt x="0" y="1172308"/>
                </a:lnTo>
                <a:lnTo>
                  <a:pt x="0" y="0"/>
                </a:lnTo>
                <a:close/>
              </a:path>
            </a:pathLst>
          </a:custGeom>
          <a:blipFill>
            <a:blip r:embed="rId11"/>
            <a:stretch>
              <a:fillRect/>
            </a:stretch>
          </a:blipFill>
        </p:spPr>
        <p:txBody>
          <a:bodyPr/>
          <a:lstStyle/>
          <a:p>
            <a:endParaRPr lang="en-NL"/>
          </a:p>
        </p:txBody>
      </p:sp>
      <p:sp>
        <p:nvSpPr>
          <p:cNvPr id="15" name="Freeform 15"/>
          <p:cNvSpPr/>
          <p:nvPr/>
        </p:nvSpPr>
        <p:spPr>
          <a:xfrm>
            <a:off x="4286281" y="4123688"/>
            <a:ext cx="1905000" cy="1172308"/>
          </a:xfrm>
          <a:custGeom>
            <a:avLst/>
            <a:gdLst/>
            <a:ahLst/>
            <a:cxnLst/>
            <a:rect l="l" t="t" r="r" b="b"/>
            <a:pathLst>
              <a:path w="1905000" h="1172308">
                <a:moveTo>
                  <a:pt x="0" y="0"/>
                </a:moveTo>
                <a:lnTo>
                  <a:pt x="1905000" y="0"/>
                </a:lnTo>
                <a:lnTo>
                  <a:pt x="1905000" y="1172308"/>
                </a:lnTo>
                <a:lnTo>
                  <a:pt x="0" y="1172308"/>
                </a:lnTo>
                <a:lnTo>
                  <a:pt x="0" y="0"/>
                </a:lnTo>
                <a:close/>
              </a:path>
            </a:pathLst>
          </a:custGeom>
          <a:blipFill>
            <a:blip r:embed="rId12"/>
            <a:stretch>
              <a:fillRect/>
            </a:stretch>
          </a:blipFill>
        </p:spPr>
        <p:txBody>
          <a:bodyPr/>
          <a:lstStyle/>
          <a:p>
            <a:endParaRPr lang="en-NL"/>
          </a:p>
        </p:txBody>
      </p:sp>
      <p:sp>
        <p:nvSpPr>
          <p:cNvPr id="16" name="Freeform 16"/>
          <p:cNvSpPr/>
          <p:nvPr/>
        </p:nvSpPr>
        <p:spPr>
          <a:xfrm>
            <a:off x="6667531" y="4123688"/>
            <a:ext cx="1905000" cy="1172308"/>
          </a:xfrm>
          <a:custGeom>
            <a:avLst/>
            <a:gdLst/>
            <a:ahLst/>
            <a:cxnLst/>
            <a:rect l="l" t="t" r="r" b="b"/>
            <a:pathLst>
              <a:path w="1905000" h="1172308">
                <a:moveTo>
                  <a:pt x="0" y="0"/>
                </a:moveTo>
                <a:lnTo>
                  <a:pt x="1905000" y="0"/>
                </a:lnTo>
                <a:lnTo>
                  <a:pt x="1905000" y="1172308"/>
                </a:lnTo>
                <a:lnTo>
                  <a:pt x="0" y="1172308"/>
                </a:lnTo>
                <a:lnTo>
                  <a:pt x="0" y="0"/>
                </a:lnTo>
                <a:close/>
              </a:path>
            </a:pathLst>
          </a:custGeom>
          <a:blipFill>
            <a:blip r:embed="rId13"/>
            <a:stretch>
              <a:fillRect/>
            </a:stretch>
          </a:blipFill>
        </p:spPr>
        <p:txBody>
          <a:bodyPr/>
          <a:lstStyle/>
          <a:p>
            <a:endParaRPr lang="en-NL"/>
          </a:p>
        </p:txBody>
      </p:sp>
      <p:sp>
        <p:nvSpPr>
          <p:cNvPr id="17" name="Freeform 17"/>
          <p:cNvSpPr/>
          <p:nvPr/>
        </p:nvSpPr>
        <p:spPr>
          <a:xfrm>
            <a:off x="9048781" y="4123688"/>
            <a:ext cx="1905000" cy="1172308"/>
          </a:xfrm>
          <a:custGeom>
            <a:avLst/>
            <a:gdLst/>
            <a:ahLst/>
            <a:cxnLst/>
            <a:rect l="l" t="t" r="r" b="b"/>
            <a:pathLst>
              <a:path w="1905000" h="1172308">
                <a:moveTo>
                  <a:pt x="0" y="0"/>
                </a:moveTo>
                <a:lnTo>
                  <a:pt x="1905000" y="0"/>
                </a:lnTo>
                <a:lnTo>
                  <a:pt x="1905000" y="1172308"/>
                </a:lnTo>
                <a:lnTo>
                  <a:pt x="0" y="1172308"/>
                </a:lnTo>
                <a:lnTo>
                  <a:pt x="0" y="0"/>
                </a:lnTo>
                <a:close/>
              </a:path>
            </a:pathLst>
          </a:custGeom>
          <a:blipFill>
            <a:blip r:embed="rId14"/>
            <a:stretch>
              <a:fillRect/>
            </a:stretch>
          </a:blipFill>
        </p:spPr>
        <p:txBody>
          <a:bodyPr/>
          <a:lstStyle/>
          <a:p>
            <a:endParaRPr lang="en-NL"/>
          </a:p>
        </p:txBody>
      </p:sp>
      <p:sp>
        <p:nvSpPr>
          <p:cNvPr id="18" name="Freeform 18"/>
          <p:cNvSpPr/>
          <p:nvPr/>
        </p:nvSpPr>
        <p:spPr>
          <a:xfrm>
            <a:off x="11430031" y="4118846"/>
            <a:ext cx="1905000" cy="1172308"/>
          </a:xfrm>
          <a:custGeom>
            <a:avLst/>
            <a:gdLst/>
            <a:ahLst/>
            <a:cxnLst/>
            <a:rect l="l" t="t" r="r" b="b"/>
            <a:pathLst>
              <a:path w="1905000" h="1172308">
                <a:moveTo>
                  <a:pt x="0" y="0"/>
                </a:moveTo>
                <a:lnTo>
                  <a:pt x="1905000" y="0"/>
                </a:lnTo>
                <a:lnTo>
                  <a:pt x="1905000" y="1172307"/>
                </a:lnTo>
                <a:lnTo>
                  <a:pt x="0" y="1172307"/>
                </a:lnTo>
                <a:lnTo>
                  <a:pt x="0" y="0"/>
                </a:lnTo>
                <a:close/>
              </a:path>
            </a:pathLst>
          </a:custGeom>
          <a:blipFill>
            <a:blip r:embed="rId15"/>
            <a:stretch>
              <a:fillRect/>
            </a:stretch>
          </a:blipFill>
        </p:spPr>
        <p:txBody>
          <a:bodyPr/>
          <a:lstStyle/>
          <a:p>
            <a:endParaRPr lang="en-NL"/>
          </a:p>
        </p:txBody>
      </p:sp>
      <p:sp>
        <p:nvSpPr>
          <p:cNvPr id="19" name="Freeform 19"/>
          <p:cNvSpPr/>
          <p:nvPr/>
        </p:nvSpPr>
        <p:spPr>
          <a:xfrm>
            <a:off x="13811281" y="4118846"/>
            <a:ext cx="1905000" cy="1172308"/>
          </a:xfrm>
          <a:custGeom>
            <a:avLst/>
            <a:gdLst/>
            <a:ahLst/>
            <a:cxnLst/>
            <a:rect l="l" t="t" r="r" b="b"/>
            <a:pathLst>
              <a:path w="1905000" h="1172308">
                <a:moveTo>
                  <a:pt x="0" y="0"/>
                </a:moveTo>
                <a:lnTo>
                  <a:pt x="1905000" y="0"/>
                </a:lnTo>
                <a:lnTo>
                  <a:pt x="1905000" y="1172307"/>
                </a:lnTo>
                <a:lnTo>
                  <a:pt x="0" y="1172307"/>
                </a:lnTo>
                <a:lnTo>
                  <a:pt x="0" y="0"/>
                </a:lnTo>
                <a:close/>
              </a:path>
            </a:pathLst>
          </a:custGeom>
          <a:blipFill>
            <a:blip r:embed="rId16"/>
            <a:stretch>
              <a:fillRect/>
            </a:stretch>
          </a:blipFill>
        </p:spPr>
        <p:txBody>
          <a:bodyPr/>
          <a:lstStyle/>
          <a:p>
            <a:endParaRPr lang="en-NL"/>
          </a:p>
        </p:txBody>
      </p:sp>
      <p:sp>
        <p:nvSpPr>
          <p:cNvPr id="20" name="Freeform 20"/>
          <p:cNvSpPr/>
          <p:nvPr/>
        </p:nvSpPr>
        <p:spPr>
          <a:xfrm>
            <a:off x="1905031" y="5582848"/>
            <a:ext cx="1905000" cy="1172308"/>
          </a:xfrm>
          <a:custGeom>
            <a:avLst/>
            <a:gdLst/>
            <a:ahLst/>
            <a:cxnLst/>
            <a:rect l="l" t="t" r="r" b="b"/>
            <a:pathLst>
              <a:path w="1905000" h="1172308">
                <a:moveTo>
                  <a:pt x="0" y="0"/>
                </a:moveTo>
                <a:lnTo>
                  <a:pt x="1905000" y="0"/>
                </a:lnTo>
                <a:lnTo>
                  <a:pt x="1905000" y="1172308"/>
                </a:lnTo>
                <a:lnTo>
                  <a:pt x="0" y="1172308"/>
                </a:lnTo>
                <a:lnTo>
                  <a:pt x="0" y="0"/>
                </a:lnTo>
                <a:close/>
              </a:path>
            </a:pathLst>
          </a:custGeom>
          <a:blipFill>
            <a:blip r:embed="rId17"/>
            <a:stretch>
              <a:fillRect/>
            </a:stretch>
          </a:blipFill>
        </p:spPr>
        <p:txBody>
          <a:bodyPr/>
          <a:lstStyle/>
          <a:p>
            <a:endParaRPr lang="en-NL"/>
          </a:p>
        </p:txBody>
      </p:sp>
      <p:sp>
        <p:nvSpPr>
          <p:cNvPr id="21" name="Freeform 21"/>
          <p:cNvSpPr/>
          <p:nvPr/>
        </p:nvSpPr>
        <p:spPr>
          <a:xfrm>
            <a:off x="4286281" y="5581746"/>
            <a:ext cx="1905000" cy="1172308"/>
          </a:xfrm>
          <a:custGeom>
            <a:avLst/>
            <a:gdLst/>
            <a:ahLst/>
            <a:cxnLst/>
            <a:rect l="l" t="t" r="r" b="b"/>
            <a:pathLst>
              <a:path w="1905000" h="1172308">
                <a:moveTo>
                  <a:pt x="0" y="0"/>
                </a:moveTo>
                <a:lnTo>
                  <a:pt x="1905000" y="0"/>
                </a:lnTo>
                <a:lnTo>
                  <a:pt x="1905000" y="1172308"/>
                </a:lnTo>
                <a:lnTo>
                  <a:pt x="0" y="1172308"/>
                </a:lnTo>
                <a:lnTo>
                  <a:pt x="0" y="0"/>
                </a:lnTo>
                <a:close/>
              </a:path>
            </a:pathLst>
          </a:custGeom>
          <a:blipFill>
            <a:blip r:embed="rId18"/>
            <a:stretch>
              <a:fillRect/>
            </a:stretch>
          </a:blipFill>
        </p:spPr>
        <p:txBody>
          <a:bodyPr/>
          <a:lstStyle/>
          <a:p>
            <a:endParaRPr lang="en-NL"/>
          </a:p>
        </p:txBody>
      </p:sp>
      <p:sp>
        <p:nvSpPr>
          <p:cNvPr id="22" name="Freeform 22"/>
          <p:cNvSpPr/>
          <p:nvPr/>
        </p:nvSpPr>
        <p:spPr>
          <a:xfrm>
            <a:off x="6667531" y="5581746"/>
            <a:ext cx="1905000" cy="1172308"/>
          </a:xfrm>
          <a:custGeom>
            <a:avLst/>
            <a:gdLst/>
            <a:ahLst/>
            <a:cxnLst/>
            <a:rect l="l" t="t" r="r" b="b"/>
            <a:pathLst>
              <a:path w="1905000" h="1172308">
                <a:moveTo>
                  <a:pt x="0" y="0"/>
                </a:moveTo>
                <a:lnTo>
                  <a:pt x="1905000" y="0"/>
                </a:lnTo>
                <a:lnTo>
                  <a:pt x="1905000" y="1172308"/>
                </a:lnTo>
                <a:lnTo>
                  <a:pt x="0" y="1172308"/>
                </a:lnTo>
                <a:lnTo>
                  <a:pt x="0" y="0"/>
                </a:lnTo>
                <a:close/>
              </a:path>
            </a:pathLst>
          </a:custGeom>
          <a:blipFill>
            <a:blip r:embed="rId19"/>
            <a:stretch>
              <a:fillRect/>
            </a:stretch>
          </a:blipFill>
        </p:spPr>
        <p:txBody>
          <a:bodyPr/>
          <a:lstStyle/>
          <a:p>
            <a:endParaRPr lang="en-NL"/>
          </a:p>
        </p:txBody>
      </p:sp>
      <p:sp>
        <p:nvSpPr>
          <p:cNvPr id="23" name="Freeform 23"/>
          <p:cNvSpPr/>
          <p:nvPr/>
        </p:nvSpPr>
        <p:spPr>
          <a:xfrm>
            <a:off x="9048781" y="5581746"/>
            <a:ext cx="1905000" cy="1172308"/>
          </a:xfrm>
          <a:custGeom>
            <a:avLst/>
            <a:gdLst/>
            <a:ahLst/>
            <a:cxnLst/>
            <a:rect l="l" t="t" r="r" b="b"/>
            <a:pathLst>
              <a:path w="1905000" h="1172308">
                <a:moveTo>
                  <a:pt x="0" y="0"/>
                </a:moveTo>
                <a:lnTo>
                  <a:pt x="1905000" y="0"/>
                </a:lnTo>
                <a:lnTo>
                  <a:pt x="1905000" y="1172308"/>
                </a:lnTo>
                <a:lnTo>
                  <a:pt x="0" y="1172308"/>
                </a:lnTo>
                <a:lnTo>
                  <a:pt x="0" y="0"/>
                </a:lnTo>
                <a:close/>
              </a:path>
            </a:pathLst>
          </a:custGeom>
          <a:blipFill>
            <a:blip r:embed="rId20"/>
            <a:stretch>
              <a:fillRect/>
            </a:stretch>
          </a:blipFill>
        </p:spPr>
        <p:txBody>
          <a:bodyPr/>
          <a:lstStyle/>
          <a:p>
            <a:endParaRPr lang="en-NL"/>
          </a:p>
        </p:txBody>
      </p:sp>
      <p:sp>
        <p:nvSpPr>
          <p:cNvPr id="24" name="Freeform 24"/>
          <p:cNvSpPr/>
          <p:nvPr/>
        </p:nvSpPr>
        <p:spPr>
          <a:xfrm>
            <a:off x="11430031" y="5576903"/>
            <a:ext cx="1905000" cy="1172308"/>
          </a:xfrm>
          <a:custGeom>
            <a:avLst/>
            <a:gdLst/>
            <a:ahLst/>
            <a:cxnLst/>
            <a:rect l="l" t="t" r="r" b="b"/>
            <a:pathLst>
              <a:path w="1905000" h="1172308">
                <a:moveTo>
                  <a:pt x="0" y="0"/>
                </a:moveTo>
                <a:lnTo>
                  <a:pt x="1905000" y="0"/>
                </a:lnTo>
                <a:lnTo>
                  <a:pt x="1905000" y="1172308"/>
                </a:lnTo>
                <a:lnTo>
                  <a:pt x="0" y="1172308"/>
                </a:lnTo>
                <a:lnTo>
                  <a:pt x="0" y="0"/>
                </a:lnTo>
                <a:close/>
              </a:path>
            </a:pathLst>
          </a:custGeom>
          <a:blipFill>
            <a:blip r:embed="rId21"/>
            <a:stretch>
              <a:fillRect/>
            </a:stretch>
          </a:blipFill>
        </p:spPr>
        <p:txBody>
          <a:bodyPr/>
          <a:lstStyle/>
          <a:p>
            <a:endParaRPr lang="en-NL"/>
          </a:p>
        </p:txBody>
      </p:sp>
      <p:sp>
        <p:nvSpPr>
          <p:cNvPr id="25" name="Freeform 25"/>
          <p:cNvSpPr/>
          <p:nvPr/>
        </p:nvSpPr>
        <p:spPr>
          <a:xfrm>
            <a:off x="13811281" y="5576903"/>
            <a:ext cx="1905000" cy="1172308"/>
          </a:xfrm>
          <a:custGeom>
            <a:avLst/>
            <a:gdLst/>
            <a:ahLst/>
            <a:cxnLst/>
            <a:rect l="l" t="t" r="r" b="b"/>
            <a:pathLst>
              <a:path w="1905000" h="1172308">
                <a:moveTo>
                  <a:pt x="0" y="0"/>
                </a:moveTo>
                <a:lnTo>
                  <a:pt x="1905000" y="0"/>
                </a:lnTo>
                <a:lnTo>
                  <a:pt x="1905000" y="1172308"/>
                </a:lnTo>
                <a:lnTo>
                  <a:pt x="0" y="1172308"/>
                </a:lnTo>
                <a:lnTo>
                  <a:pt x="0" y="0"/>
                </a:lnTo>
                <a:close/>
              </a:path>
            </a:pathLst>
          </a:custGeom>
          <a:blipFill>
            <a:blip r:embed="rId22"/>
            <a:stretch>
              <a:fillRect/>
            </a:stretch>
          </a:blipFill>
        </p:spPr>
        <p:txBody>
          <a:bodyPr/>
          <a:lstStyle/>
          <a:p>
            <a:endParaRPr lang="en-NL"/>
          </a:p>
        </p:txBody>
      </p:sp>
      <p:sp>
        <p:nvSpPr>
          <p:cNvPr id="26" name="Freeform 26"/>
          <p:cNvSpPr/>
          <p:nvPr/>
        </p:nvSpPr>
        <p:spPr>
          <a:xfrm>
            <a:off x="1905031" y="7040906"/>
            <a:ext cx="1905000" cy="1172308"/>
          </a:xfrm>
          <a:custGeom>
            <a:avLst/>
            <a:gdLst/>
            <a:ahLst/>
            <a:cxnLst/>
            <a:rect l="l" t="t" r="r" b="b"/>
            <a:pathLst>
              <a:path w="1905000" h="1172308">
                <a:moveTo>
                  <a:pt x="0" y="0"/>
                </a:moveTo>
                <a:lnTo>
                  <a:pt x="1905000" y="0"/>
                </a:lnTo>
                <a:lnTo>
                  <a:pt x="1905000" y="1172308"/>
                </a:lnTo>
                <a:lnTo>
                  <a:pt x="0" y="1172308"/>
                </a:lnTo>
                <a:lnTo>
                  <a:pt x="0" y="0"/>
                </a:lnTo>
                <a:close/>
              </a:path>
            </a:pathLst>
          </a:custGeom>
          <a:blipFill>
            <a:blip r:embed="rId23"/>
            <a:stretch>
              <a:fillRect/>
            </a:stretch>
          </a:blipFill>
        </p:spPr>
        <p:txBody>
          <a:bodyPr/>
          <a:lstStyle/>
          <a:p>
            <a:endParaRPr lang="en-NL"/>
          </a:p>
        </p:txBody>
      </p:sp>
      <p:sp>
        <p:nvSpPr>
          <p:cNvPr id="27" name="Freeform 27"/>
          <p:cNvSpPr/>
          <p:nvPr/>
        </p:nvSpPr>
        <p:spPr>
          <a:xfrm>
            <a:off x="4286281" y="7039804"/>
            <a:ext cx="1905000" cy="1172308"/>
          </a:xfrm>
          <a:custGeom>
            <a:avLst/>
            <a:gdLst/>
            <a:ahLst/>
            <a:cxnLst/>
            <a:rect l="l" t="t" r="r" b="b"/>
            <a:pathLst>
              <a:path w="1905000" h="1172308">
                <a:moveTo>
                  <a:pt x="0" y="0"/>
                </a:moveTo>
                <a:lnTo>
                  <a:pt x="1905000" y="0"/>
                </a:lnTo>
                <a:lnTo>
                  <a:pt x="1905000" y="1172307"/>
                </a:lnTo>
                <a:lnTo>
                  <a:pt x="0" y="1172307"/>
                </a:lnTo>
                <a:lnTo>
                  <a:pt x="0" y="0"/>
                </a:lnTo>
                <a:close/>
              </a:path>
            </a:pathLst>
          </a:custGeom>
          <a:blipFill>
            <a:blip r:embed="rId24"/>
            <a:stretch>
              <a:fillRect/>
            </a:stretch>
          </a:blipFill>
        </p:spPr>
        <p:txBody>
          <a:bodyPr/>
          <a:lstStyle/>
          <a:p>
            <a:endParaRPr lang="en-NL"/>
          </a:p>
        </p:txBody>
      </p:sp>
      <p:sp>
        <p:nvSpPr>
          <p:cNvPr id="28" name="Freeform 28"/>
          <p:cNvSpPr/>
          <p:nvPr/>
        </p:nvSpPr>
        <p:spPr>
          <a:xfrm>
            <a:off x="6667531" y="7040906"/>
            <a:ext cx="1905000" cy="1172308"/>
          </a:xfrm>
          <a:custGeom>
            <a:avLst/>
            <a:gdLst/>
            <a:ahLst/>
            <a:cxnLst/>
            <a:rect l="l" t="t" r="r" b="b"/>
            <a:pathLst>
              <a:path w="1905000" h="1172308">
                <a:moveTo>
                  <a:pt x="0" y="0"/>
                </a:moveTo>
                <a:lnTo>
                  <a:pt x="1905000" y="0"/>
                </a:lnTo>
                <a:lnTo>
                  <a:pt x="1905000" y="1172308"/>
                </a:lnTo>
                <a:lnTo>
                  <a:pt x="0" y="1172308"/>
                </a:lnTo>
                <a:lnTo>
                  <a:pt x="0" y="0"/>
                </a:lnTo>
                <a:close/>
              </a:path>
            </a:pathLst>
          </a:custGeom>
          <a:blipFill>
            <a:blip r:embed="rId25"/>
            <a:stretch>
              <a:fillRect/>
            </a:stretch>
          </a:blipFill>
        </p:spPr>
        <p:txBody>
          <a:bodyPr/>
          <a:lstStyle/>
          <a:p>
            <a:endParaRPr lang="en-NL"/>
          </a:p>
        </p:txBody>
      </p:sp>
      <p:sp>
        <p:nvSpPr>
          <p:cNvPr id="29" name="Freeform 29"/>
          <p:cNvSpPr/>
          <p:nvPr/>
        </p:nvSpPr>
        <p:spPr>
          <a:xfrm>
            <a:off x="9052584" y="7040906"/>
            <a:ext cx="1905000" cy="1172308"/>
          </a:xfrm>
          <a:custGeom>
            <a:avLst/>
            <a:gdLst/>
            <a:ahLst/>
            <a:cxnLst/>
            <a:rect l="l" t="t" r="r" b="b"/>
            <a:pathLst>
              <a:path w="1905000" h="1172308">
                <a:moveTo>
                  <a:pt x="0" y="0"/>
                </a:moveTo>
                <a:lnTo>
                  <a:pt x="1905000" y="0"/>
                </a:lnTo>
                <a:lnTo>
                  <a:pt x="1905000" y="1172308"/>
                </a:lnTo>
                <a:lnTo>
                  <a:pt x="0" y="1172308"/>
                </a:lnTo>
                <a:lnTo>
                  <a:pt x="0" y="0"/>
                </a:lnTo>
                <a:close/>
              </a:path>
            </a:pathLst>
          </a:custGeom>
          <a:blipFill>
            <a:blip r:embed="rId26"/>
            <a:stretch>
              <a:fillRect/>
            </a:stretch>
          </a:blipFill>
        </p:spPr>
        <p:txBody>
          <a:bodyPr/>
          <a:lstStyle/>
          <a:p>
            <a:endParaRPr lang="en-NL"/>
          </a:p>
        </p:txBody>
      </p:sp>
      <p:sp>
        <p:nvSpPr>
          <p:cNvPr id="30" name="Freeform 30"/>
          <p:cNvSpPr/>
          <p:nvPr/>
        </p:nvSpPr>
        <p:spPr>
          <a:xfrm>
            <a:off x="11433834" y="7034961"/>
            <a:ext cx="1905000" cy="1172308"/>
          </a:xfrm>
          <a:custGeom>
            <a:avLst/>
            <a:gdLst/>
            <a:ahLst/>
            <a:cxnLst/>
            <a:rect l="l" t="t" r="r" b="b"/>
            <a:pathLst>
              <a:path w="1905000" h="1172308">
                <a:moveTo>
                  <a:pt x="0" y="0"/>
                </a:moveTo>
                <a:lnTo>
                  <a:pt x="1905000" y="0"/>
                </a:lnTo>
                <a:lnTo>
                  <a:pt x="1905000" y="1172308"/>
                </a:lnTo>
                <a:lnTo>
                  <a:pt x="0" y="1172308"/>
                </a:lnTo>
                <a:lnTo>
                  <a:pt x="0" y="0"/>
                </a:lnTo>
                <a:close/>
              </a:path>
            </a:pathLst>
          </a:custGeom>
          <a:blipFill>
            <a:blip r:embed="rId27"/>
            <a:stretch>
              <a:fillRect/>
            </a:stretch>
          </a:blipFill>
        </p:spPr>
        <p:txBody>
          <a:bodyPr/>
          <a:lstStyle/>
          <a:p>
            <a:endParaRPr lang="en-NL"/>
          </a:p>
        </p:txBody>
      </p:sp>
      <p:sp>
        <p:nvSpPr>
          <p:cNvPr id="31" name="Freeform 31"/>
          <p:cNvSpPr/>
          <p:nvPr/>
        </p:nvSpPr>
        <p:spPr>
          <a:xfrm>
            <a:off x="13815084" y="7034961"/>
            <a:ext cx="1905000" cy="1172308"/>
          </a:xfrm>
          <a:custGeom>
            <a:avLst/>
            <a:gdLst/>
            <a:ahLst/>
            <a:cxnLst/>
            <a:rect l="l" t="t" r="r" b="b"/>
            <a:pathLst>
              <a:path w="1905000" h="1172308">
                <a:moveTo>
                  <a:pt x="0" y="0"/>
                </a:moveTo>
                <a:lnTo>
                  <a:pt x="1905000" y="0"/>
                </a:lnTo>
                <a:lnTo>
                  <a:pt x="1905000" y="1172308"/>
                </a:lnTo>
                <a:lnTo>
                  <a:pt x="0" y="1172308"/>
                </a:lnTo>
                <a:lnTo>
                  <a:pt x="0" y="0"/>
                </a:lnTo>
                <a:close/>
              </a:path>
            </a:pathLst>
          </a:custGeom>
          <a:blipFill>
            <a:blip r:embed="rId28"/>
            <a:stretch>
              <a:fillRect/>
            </a:stretch>
          </a:blipFill>
        </p:spPr>
        <p:txBody>
          <a:bodyPr/>
          <a:lstStyle/>
          <a:p>
            <a:endParaRPr lang="en-NL"/>
          </a:p>
        </p:txBody>
      </p:sp>
      <p:sp>
        <p:nvSpPr>
          <p:cNvPr id="32" name="Freeform 32"/>
          <p:cNvSpPr/>
          <p:nvPr/>
        </p:nvSpPr>
        <p:spPr>
          <a:xfrm>
            <a:off x="1905031" y="8498964"/>
            <a:ext cx="1905000" cy="1172308"/>
          </a:xfrm>
          <a:custGeom>
            <a:avLst/>
            <a:gdLst/>
            <a:ahLst/>
            <a:cxnLst/>
            <a:rect l="l" t="t" r="r" b="b"/>
            <a:pathLst>
              <a:path w="1905000" h="1172308">
                <a:moveTo>
                  <a:pt x="0" y="0"/>
                </a:moveTo>
                <a:lnTo>
                  <a:pt x="1905000" y="0"/>
                </a:lnTo>
                <a:lnTo>
                  <a:pt x="1905000" y="1172307"/>
                </a:lnTo>
                <a:lnTo>
                  <a:pt x="0" y="1172307"/>
                </a:lnTo>
                <a:lnTo>
                  <a:pt x="0" y="0"/>
                </a:lnTo>
                <a:close/>
              </a:path>
            </a:pathLst>
          </a:custGeom>
          <a:blipFill>
            <a:blip r:embed="rId29"/>
            <a:stretch>
              <a:fillRect/>
            </a:stretch>
          </a:blipFill>
        </p:spPr>
        <p:txBody>
          <a:bodyPr/>
          <a:lstStyle/>
          <a:p>
            <a:endParaRPr lang="en-NL"/>
          </a:p>
        </p:txBody>
      </p:sp>
      <p:sp>
        <p:nvSpPr>
          <p:cNvPr id="33" name="Freeform 33"/>
          <p:cNvSpPr/>
          <p:nvPr/>
        </p:nvSpPr>
        <p:spPr>
          <a:xfrm>
            <a:off x="4286281" y="8497861"/>
            <a:ext cx="1905000" cy="1172308"/>
          </a:xfrm>
          <a:custGeom>
            <a:avLst/>
            <a:gdLst/>
            <a:ahLst/>
            <a:cxnLst/>
            <a:rect l="l" t="t" r="r" b="b"/>
            <a:pathLst>
              <a:path w="1905000" h="1172308">
                <a:moveTo>
                  <a:pt x="0" y="0"/>
                </a:moveTo>
                <a:lnTo>
                  <a:pt x="1905000" y="0"/>
                </a:lnTo>
                <a:lnTo>
                  <a:pt x="1905000" y="1172308"/>
                </a:lnTo>
                <a:lnTo>
                  <a:pt x="0" y="1172308"/>
                </a:lnTo>
                <a:lnTo>
                  <a:pt x="0" y="0"/>
                </a:lnTo>
                <a:close/>
              </a:path>
            </a:pathLst>
          </a:custGeom>
          <a:blipFill>
            <a:blip r:embed="rId30"/>
            <a:stretch>
              <a:fillRect/>
            </a:stretch>
          </a:blipFill>
        </p:spPr>
        <p:txBody>
          <a:bodyPr/>
          <a:lstStyle/>
          <a:p>
            <a:endParaRPr lang="en-NL"/>
          </a:p>
        </p:txBody>
      </p:sp>
      <p:sp>
        <p:nvSpPr>
          <p:cNvPr id="34" name="Freeform 34"/>
          <p:cNvSpPr/>
          <p:nvPr/>
        </p:nvSpPr>
        <p:spPr>
          <a:xfrm>
            <a:off x="6667531" y="8498964"/>
            <a:ext cx="1905000" cy="1172308"/>
          </a:xfrm>
          <a:custGeom>
            <a:avLst/>
            <a:gdLst/>
            <a:ahLst/>
            <a:cxnLst/>
            <a:rect l="l" t="t" r="r" b="b"/>
            <a:pathLst>
              <a:path w="1905000" h="1172308">
                <a:moveTo>
                  <a:pt x="0" y="0"/>
                </a:moveTo>
                <a:lnTo>
                  <a:pt x="1905000" y="0"/>
                </a:lnTo>
                <a:lnTo>
                  <a:pt x="1905000" y="1172307"/>
                </a:lnTo>
                <a:lnTo>
                  <a:pt x="0" y="1172307"/>
                </a:lnTo>
                <a:lnTo>
                  <a:pt x="0" y="0"/>
                </a:lnTo>
                <a:close/>
              </a:path>
            </a:pathLst>
          </a:custGeom>
          <a:blipFill>
            <a:blip r:embed="rId31"/>
            <a:stretch>
              <a:fillRect/>
            </a:stretch>
          </a:blipFill>
        </p:spPr>
        <p:txBody>
          <a:bodyPr/>
          <a:lstStyle/>
          <a:p>
            <a:endParaRPr lang="en-NL"/>
          </a:p>
        </p:txBody>
      </p:sp>
      <p:sp>
        <p:nvSpPr>
          <p:cNvPr id="35" name="Freeform 35"/>
          <p:cNvSpPr/>
          <p:nvPr/>
        </p:nvSpPr>
        <p:spPr>
          <a:xfrm>
            <a:off x="9052584" y="8497861"/>
            <a:ext cx="1905000" cy="1172308"/>
          </a:xfrm>
          <a:custGeom>
            <a:avLst/>
            <a:gdLst/>
            <a:ahLst/>
            <a:cxnLst/>
            <a:rect l="l" t="t" r="r" b="b"/>
            <a:pathLst>
              <a:path w="1905000" h="1172308">
                <a:moveTo>
                  <a:pt x="0" y="0"/>
                </a:moveTo>
                <a:lnTo>
                  <a:pt x="1905000" y="0"/>
                </a:lnTo>
                <a:lnTo>
                  <a:pt x="1905000" y="1172308"/>
                </a:lnTo>
                <a:lnTo>
                  <a:pt x="0" y="1172308"/>
                </a:lnTo>
                <a:lnTo>
                  <a:pt x="0" y="0"/>
                </a:lnTo>
                <a:close/>
              </a:path>
            </a:pathLst>
          </a:custGeom>
          <a:blipFill>
            <a:blip r:embed="rId32"/>
            <a:stretch>
              <a:fillRect/>
            </a:stretch>
          </a:blipFill>
        </p:spPr>
        <p:txBody>
          <a:bodyPr/>
          <a:lstStyle/>
          <a:p>
            <a:endParaRPr lang="en-NL"/>
          </a:p>
        </p:txBody>
      </p:sp>
      <p:sp>
        <p:nvSpPr>
          <p:cNvPr id="36" name="Freeform 36"/>
          <p:cNvSpPr/>
          <p:nvPr/>
        </p:nvSpPr>
        <p:spPr>
          <a:xfrm>
            <a:off x="11430031" y="8493019"/>
            <a:ext cx="1905000" cy="1172308"/>
          </a:xfrm>
          <a:custGeom>
            <a:avLst/>
            <a:gdLst/>
            <a:ahLst/>
            <a:cxnLst/>
            <a:rect l="l" t="t" r="r" b="b"/>
            <a:pathLst>
              <a:path w="1905000" h="1172308">
                <a:moveTo>
                  <a:pt x="0" y="0"/>
                </a:moveTo>
                <a:lnTo>
                  <a:pt x="1905000" y="0"/>
                </a:lnTo>
                <a:lnTo>
                  <a:pt x="1905000" y="1172307"/>
                </a:lnTo>
                <a:lnTo>
                  <a:pt x="0" y="1172307"/>
                </a:lnTo>
                <a:lnTo>
                  <a:pt x="0" y="0"/>
                </a:lnTo>
                <a:close/>
              </a:path>
            </a:pathLst>
          </a:custGeom>
          <a:blipFill>
            <a:blip r:embed="rId33"/>
            <a:stretch>
              <a:fillRect/>
            </a:stretch>
          </a:blipFill>
        </p:spPr>
        <p:txBody>
          <a:bodyPr/>
          <a:lstStyle/>
          <a:p>
            <a:endParaRPr lang="en-NL"/>
          </a:p>
        </p:txBody>
      </p:sp>
      <p:sp>
        <p:nvSpPr>
          <p:cNvPr id="37" name="Freeform 37"/>
          <p:cNvSpPr/>
          <p:nvPr/>
        </p:nvSpPr>
        <p:spPr>
          <a:xfrm>
            <a:off x="13811281" y="8493019"/>
            <a:ext cx="1905000" cy="1172308"/>
          </a:xfrm>
          <a:custGeom>
            <a:avLst/>
            <a:gdLst/>
            <a:ahLst/>
            <a:cxnLst/>
            <a:rect l="l" t="t" r="r" b="b"/>
            <a:pathLst>
              <a:path w="1905000" h="1172308">
                <a:moveTo>
                  <a:pt x="0" y="0"/>
                </a:moveTo>
                <a:lnTo>
                  <a:pt x="1905000" y="0"/>
                </a:lnTo>
                <a:lnTo>
                  <a:pt x="1905000" y="1172307"/>
                </a:lnTo>
                <a:lnTo>
                  <a:pt x="0" y="1172307"/>
                </a:lnTo>
                <a:lnTo>
                  <a:pt x="0" y="0"/>
                </a:lnTo>
                <a:close/>
              </a:path>
            </a:pathLst>
          </a:custGeom>
          <a:blipFill>
            <a:blip r:embed="rId34"/>
            <a:stretch>
              <a:fillRect/>
            </a:stretch>
          </a:blipFill>
        </p:spPr>
        <p:txBody>
          <a:bodyPr/>
          <a:lstStyle/>
          <a:p>
            <a:endParaRPr lang="en-NL"/>
          </a:p>
        </p:txBody>
      </p:sp>
      <p:sp>
        <p:nvSpPr>
          <p:cNvPr id="38" name="TextBox 38"/>
          <p:cNvSpPr txBox="1"/>
          <p:nvPr/>
        </p:nvSpPr>
        <p:spPr>
          <a:xfrm>
            <a:off x="7578066" y="839649"/>
            <a:ext cx="3131867" cy="717403"/>
          </a:xfrm>
          <a:prstGeom prst="rect">
            <a:avLst/>
          </a:prstGeom>
        </p:spPr>
        <p:txBody>
          <a:bodyPr lIns="0" tIns="0" rIns="0" bIns="0" rtlCol="0" anchor="t">
            <a:spAutoFit/>
          </a:bodyPr>
          <a:lstStyle/>
          <a:p>
            <a:pPr marL="0" lvl="0" indent="0" algn="l">
              <a:lnSpc>
                <a:spcPts val="5599"/>
              </a:lnSpc>
              <a:spcBef>
                <a:spcPct val="0"/>
              </a:spcBef>
            </a:pPr>
            <a:r>
              <a:rPr lang="en-US" sz="3999" spc="203">
                <a:solidFill>
                  <a:srgbClr val="000000"/>
                </a:solidFill>
                <a:latin typeface="Poppins Bold"/>
                <a:ea typeface="Poppins Bold"/>
                <a:cs typeface="Poppins Bold"/>
                <a:sym typeface="Poppins Bold"/>
              </a:rPr>
              <a:t>Customers</a:t>
            </a:r>
          </a:p>
        </p:txBody>
      </p:sp>
      <p:grpSp>
        <p:nvGrpSpPr>
          <p:cNvPr id="39" name="Group 38">
            <a:extLst>
              <a:ext uri="{FF2B5EF4-FFF2-40B4-BE49-F238E27FC236}">
                <a16:creationId xmlns:a16="http://schemas.microsoft.com/office/drawing/2014/main" id="{0DD1C1D1-405F-10DB-EC3F-005362B318F0}"/>
              </a:ext>
            </a:extLst>
          </p:cNvPr>
          <p:cNvGrpSpPr/>
          <p:nvPr/>
        </p:nvGrpSpPr>
        <p:grpSpPr>
          <a:xfrm>
            <a:off x="0" y="9982077"/>
            <a:ext cx="18316575" cy="148628"/>
            <a:chOff x="0" y="9924021"/>
            <a:chExt cx="18316575" cy="148628"/>
          </a:xfrm>
        </p:grpSpPr>
        <p:sp>
          <p:nvSpPr>
            <p:cNvPr id="40" name="Rectangle 39">
              <a:extLst>
                <a:ext uri="{FF2B5EF4-FFF2-40B4-BE49-F238E27FC236}">
                  <a16:creationId xmlns:a16="http://schemas.microsoft.com/office/drawing/2014/main" id="{4F0BE6E2-E264-66B0-7AC8-0CD720911F42}"/>
                </a:ext>
              </a:extLst>
            </p:cNvPr>
            <p:cNvSpPr/>
            <p:nvPr/>
          </p:nvSpPr>
          <p:spPr>
            <a:xfrm>
              <a:off x="0" y="9924021"/>
              <a:ext cx="6105525" cy="148108"/>
            </a:xfrm>
            <a:prstGeom prst="rect">
              <a:avLst/>
            </a:prstGeom>
            <a:solidFill>
              <a:srgbClr val="20ADE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1" name="Rectangle 40">
              <a:extLst>
                <a:ext uri="{FF2B5EF4-FFF2-40B4-BE49-F238E27FC236}">
                  <a16:creationId xmlns:a16="http://schemas.microsoft.com/office/drawing/2014/main" id="{7CC627EB-5B82-CA25-33F2-CA8E9A014EF7}"/>
                </a:ext>
              </a:extLst>
            </p:cNvPr>
            <p:cNvSpPr/>
            <p:nvPr/>
          </p:nvSpPr>
          <p:spPr>
            <a:xfrm>
              <a:off x="6105525" y="9924166"/>
              <a:ext cx="6105525" cy="148108"/>
            </a:xfrm>
            <a:prstGeom prst="rect">
              <a:avLst/>
            </a:prstGeom>
            <a:solidFill>
              <a:srgbClr val="61B85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2" name="Rectangle 41">
              <a:extLst>
                <a:ext uri="{FF2B5EF4-FFF2-40B4-BE49-F238E27FC236}">
                  <a16:creationId xmlns:a16="http://schemas.microsoft.com/office/drawing/2014/main" id="{C5BAF160-64C7-F6B3-644F-335CD21A13F6}"/>
                </a:ext>
              </a:extLst>
            </p:cNvPr>
            <p:cNvSpPr/>
            <p:nvPr/>
          </p:nvSpPr>
          <p:spPr>
            <a:xfrm>
              <a:off x="12211050" y="9924541"/>
              <a:ext cx="6105525" cy="148108"/>
            </a:xfrm>
            <a:prstGeom prst="rect">
              <a:avLst/>
            </a:prstGeom>
            <a:solidFill>
              <a:srgbClr val="FFDE5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3967491"/>
            <a:ext cx="6693558" cy="6693558"/>
          </a:xfrm>
          <a:custGeom>
            <a:avLst/>
            <a:gdLst/>
            <a:ahLst/>
            <a:cxnLst/>
            <a:rect l="l" t="t" r="r" b="b"/>
            <a:pathLst>
              <a:path w="6693558" h="6693558">
                <a:moveTo>
                  <a:pt x="0" y="0"/>
                </a:moveTo>
                <a:lnTo>
                  <a:pt x="6693558" y="0"/>
                </a:lnTo>
                <a:lnTo>
                  <a:pt x="6693558" y="6693558"/>
                </a:lnTo>
                <a:lnTo>
                  <a:pt x="0" y="6693558"/>
                </a:lnTo>
                <a:lnTo>
                  <a:pt x="0" y="0"/>
                </a:lnTo>
                <a:close/>
              </a:path>
            </a:pathLst>
          </a:custGeom>
          <a:blipFill>
            <a:blip r:embed="rId2"/>
            <a:stretch>
              <a:fillRect/>
            </a:stretch>
          </a:blipFill>
        </p:spPr>
        <p:txBody>
          <a:bodyPr/>
          <a:lstStyle/>
          <a:p>
            <a:endParaRPr lang="en-NL"/>
          </a:p>
        </p:txBody>
      </p:sp>
      <p:sp>
        <p:nvSpPr>
          <p:cNvPr id="3" name="Freeform 3"/>
          <p:cNvSpPr/>
          <p:nvPr/>
        </p:nvSpPr>
        <p:spPr>
          <a:xfrm>
            <a:off x="16563949" y="9129754"/>
            <a:ext cx="1160006" cy="1005963"/>
          </a:xfrm>
          <a:custGeom>
            <a:avLst/>
            <a:gdLst/>
            <a:ahLst/>
            <a:cxnLst/>
            <a:rect l="l" t="t" r="r" b="b"/>
            <a:pathLst>
              <a:path w="1160006" h="1005963">
                <a:moveTo>
                  <a:pt x="0" y="0"/>
                </a:moveTo>
                <a:lnTo>
                  <a:pt x="1160007" y="0"/>
                </a:lnTo>
                <a:lnTo>
                  <a:pt x="1160007" y="1005963"/>
                </a:lnTo>
                <a:lnTo>
                  <a:pt x="0" y="1005963"/>
                </a:lnTo>
                <a:lnTo>
                  <a:pt x="0" y="0"/>
                </a:lnTo>
                <a:close/>
              </a:path>
            </a:pathLst>
          </a:custGeom>
          <a:blipFill>
            <a:blip r:embed="rId3"/>
            <a:stretch>
              <a:fillRect/>
            </a:stretch>
          </a:blipFill>
        </p:spPr>
        <p:txBody>
          <a:bodyPr/>
          <a:lstStyle/>
          <a:p>
            <a:endParaRPr lang="en-NL"/>
          </a:p>
        </p:txBody>
      </p:sp>
      <p:sp>
        <p:nvSpPr>
          <p:cNvPr id="4" name="TextBox 4"/>
          <p:cNvSpPr txBox="1"/>
          <p:nvPr/>
        </p:nvSpPr>
        <p:spPr>
          <a:xfrm>
            <a:off x="9028653" y="1776003"/>
            <a:ext cx="8115300" cy="368300"/>
          </a:xfrm>
          <a:prstGeom prst="rect">
            <a:avLst/>
          </a:prstGeom>
        </p:spPr>
        <p:txBody>
          <a:bodyPr lIns="0" tIns="0" rIns="0" bIns="0" rtlCol="0" anchor="t">
            <a:spAutoFit/>
          </a:bodyPr>
          <a:lstStyle/>
          <a:p>
            <a:pPr algn="just">
              <a:lnSpc>
                <a:spcPts val="2800"/>
              </a:lnSpc>
              <a:spcBef>
                <a:spcPct val="0"/>
              </a:spcBef>
            </a:pPr>
            <a:r>
              <a:rPr lang="en-US" sz="2000">
                <a:solidFill>
                  <a:srgbClr val="20ACE4"/>
                </a:solidFill>
                <a:latin typeface="Poppins Bold"/>
                <a:ea typeface="Poppins Bold"/>
                <a:cs typeface="Poppins Bold"/>
                <a:sym typeface="Poppins Bold"/>
              </a:rPr>
              <a:t>3 DECADES OF EXPERIENCE</a:t>
            </a:r>
          </a:p>
        </p:txBody>
      </p:sp>
      <p:sp>
        <p:nvSpPr>
          <p:cNvPr id="5" name="TextBox 5"/>
          <p:cNvSpPr txBox="1"/>
          <p:nvPr/>
        </p:nvSpPr>
        <p:spPr>
          <a:xfrm>
            <a:off x="9028653" y="839649"/>
            <a:ext cx="8607182" cy="717477"/>
          </a:xfrm>
          <a:prstGeom prst="rect">
            <a:avLst/>
          </a:prstGeom>
        </p:spPr>
        <p:txBody>
          <a:bodyPr lIns="0" tIns="0" rIns="0" bIns="0" rtlCol="0" anchor="t">
            <a:spAutoFit/>
          </a:bodyPr>
          <a:lstStyle/>
          <a:p>
            <a:pPr marL="0" lvl="0" indent="0" algn="ctr">
              <a:lnSpc>
                <a:spcPts val="5599"/>
              </a:lnSpc>
              <a:spcBef>
                <a:spcPct val="0"/>
              </a:spcBef>
            </a:pPr>
            <a:r>
              <a:rPr lang="en-US" sz="3999" spc="203">
                <a:solidFill>
                  <a:srgbClr val="000000"/>
                </a:solidFill>
                <a:latin typeface="Poppins Bold"/>
                <a:ea typeface="Poppins Bold"/>
                <a:cs typeface="Poppins Bold"/>
                <a:sym typeface="Poppins Bold"/>
              </a:rPr>
              <a:t>Our Values</a:t>
            </a:r>
          </a:p>
        </p:txBody>
      </p:sp>
      <p:sp>
        <p:nvSpPr>
          <p:cNvPr id="6" name="TextBox 6"/>
          <p:cNvSpPr txBox="1"/>
          <p:nvPr/>
        </p:nvSpPr>
        <p:spPr>
          <a:xfrm>
            <a:off x="9028653" y="2677242"/>
            <a:ext cx="8115300" cy="2492340"/>
          </a:xfrm>
          <a:prstGeom prst="rect">
            <a:avLst/>
          </a:prstGeom>
        </p:spPr>
        <p:txBody>
          <a:bodyPr lIns="0" tIns="0" rIns="0" bIns="0" rtlCol="0" anchor="t">
            <a:spAutoFit/>
          </a:bodyPr>
          <a:lstStyle/>
          <a:p>
            <a:pPr algn="just">
              <a:lnSpc>
                <a:spcPts val="2240"/>
              </a:lnSpc>
            </a:pPr>
            <a:r>
              <a:rPr lang="en-US" sz="1600">
                <a:solidFill>
                  <a:srgbClr val="000000"/>
                </a:solidFill>
                <a:latin typeface="Poppins Light"/>
                <a:ea typeface="Poppins Light"/>
                <a:cs typeface="Poppins Light"/>
                <a:sym typeface="Poppins Light"/>
              </a:rPr>
              <a:t>TM Systems, your trusted </a:t>
            </a:r>
            <a:r>
              <a:rPr lang="en-US" sz="1600">
                <a:solidFill>
                  <a:srgbClr val="000000"/>
                </a:solidFill>
                <a:latin typeface="Poppins Bold"/>
                <a:ea typeface="Poppins Bold"/>
                <a:cs typeface="Poppins Bold"/>
                <a:sym typeface="Poppins Bold"/>
              </a:rPr>
              <a:t>ICT (Information, Communication and Technology)</a:t>
            </a:r>
            <a:r>
              <a:rPr lang="en-US" sz="1600">
                <a:solidFill>
                  <a:srgbClr val="000000"/>
                </a:solidFill>
                <a:latin typeface="Poppins Light"/>
                <a:ea typeface="Poppins Light"/>
                <a:cs typeface="Poppins Light"/>
                <a:sym typeface="Poppins Light"/>
              </a:rPr>
              <a:t> consulting partner, excels in Software and Product Engineering, Cybersecurity, IoT development, and Forensics. </a:t>
            </a:r>
          </a:p>
          <a:p>
            <a:pPr algn="just">
              <a:lnSpc>
                <a:spcPts val="2240"/>
              </a:lnSpc>
            </a:pPr>
            <a:endParaRPr lang="en-US" sz="1600">
              <a:solidFill>
                <a:srgbClr val="000000"/>
              </a:solidFill>
              <a:latin typeface="Poppins Light"/>
              <a:ea typeface="Poppins Light"/>
              <a:cs typeface="Poppins Light"/>
              <a:sym typeface="Poppins Light"/>
            </a:endParaRPr>
          </a:p>
          <a:p>
            <a:pPr algn="just">
              <a:lnSpc>
                <a:spcPts val="2240"/>
              </a:lnSpc>
              <a:spcBef>
                <a:spcPct val="0"/>
              </a:spcBef>
            </a:pPr>
            <a:r>
              <a:rPr lang="en-US" sz="1600">
                <a:solidFill>
                  <a:srgbClr val="000000"/>
                </a:solidFill>
                <a:latin typeface="Poppins Light"/>
                <a:ea typeface="Poppins Light"/>
                <a:cs typeface="Poppins Light"/>
                <a:sym typeface="Poppins Light"/>
              </a:rPr>
              <a:t>We leverage AI, ML, and Automation for Digital Transformation and Data Engineering. Our expertise extends to Business and Knowledge Process Outsourcing, Product Strategy, DevSecOps, and UI/UX Design Consulting. At the heart of our services is a commitment to simplifying technology while ensuring total security.</a:t>
            </a:r>
          </a:p>
        </p:txBody>
      </p:sp>
      <p:sp>
        <p:nvSpPr>
          <p:cNvPr id="7" name="TextBox 7"/>
          <p:cNvSpPr txBox="1"/>
          <p:nvPr/>
        </p:nvSpPr>
        <p:spPr>
          <a:xfrm>
            <a:off x="9028653" y="5396888"/>
            <a:ext cx="8115300" cy="559286"/>
          </a:xfrm>
          <a:prstGeom prst="rect">
            <a:avLst/>
          </a:prstGeom>
        </p:spPr>
        <p:txBody>
          <a:bodyPr lIns="0" tIns="0" rIns="0" bIns="0" rtlCol="0" anchor="t">
            <a:spAutoFit/>
          </a:bodyPr>
          <a:lstStyle/>
          <a:p>
            <a:pPr algn="just">
              <a:lnSpc>
                <a:spcPts val="2240"/>
              </a:lnSpc>
              <a:spcBef>
                <a:spcPct val="0"/>
              </a:spcBef>
            </a:pPr>
            <a:r>
              <a:rPr lang="en-US" sz="1600">
                <a:solidFill>
                  <a:srgbClr val="000000"/>
                </a:solidFill>
                <a:latin typeface="Poppins Light"/>
                <a:ea typeface="Poppins Light"/>
                <a:cs typeface="Poppins Light"/>
                <a:sym typeface="Poppins Light"/>
              </a:rPr>
              <a:t>Our </a:t>
            </a:r>
            <a:r>
              <a:rPr lang="en-US" sz="1600">
                <a:solidFill>
                  <a:srgbClr val="000000"/>
                </a:solidFill>
                <a:latin typeface="Poppins Bold"/>
                <a:ea typeface="Poppins Bold"/>
                <a:cs typeface="Poppins Bold"/>
                <a:sym typeface="Poppins Bold"/>
              </a:rPr>
              <a:t>goal</a:t>
            </a:r>
            <a:r>
              <a:rPr lang="en-US" sz="1600">
                <a:solidFill>
                  <a:srgbClr val="000000"/>
                </a:solidFill>
                <a:latin typeface="Poppins Light"/>
                <a:ea typeface="Poppins Light"/>
                <a:cs typeface="Poppins Light"/>
                <a:sym typeface="Poppins Light"/>
              </a:rPr>
              <a:t> is to be global </a:t>
            </a:r>
            <a:r>
              <a:rPr lang="en-US" sz="1600">
                <a:solidFill>
                  <a:srgbClr val="000000"/>
                </a:solidFill>
                <a:latin typeface="Poppins Bold"/>
                <a:ea typeface="Poppins Bold"/>
                <a:cs typeface="Poppins Bold"/>
                <a:sym typeface="Poppins Bold"/>
              </a:rPr>
              <a:t>leaders in Information Communication Technology Consulting and Transformation</a:t>
            </a:r>
            <a:r>
              <a:rPr lang="en-US" sz="1600">
                <a:solidFill>
                  <a:srgbClr val="000000"/>
                </a:solidFill>
                <a:latin typeface="Poppins Light"/>
                <a:ea typeface="Poppins Light"/>
                <a:cs typeface="Poppins Light"/>
                <a:sym typeface="Poppins Light"/>
              </a:rPr>
              <a:t> with </a:t>
            </a:r>
            <a:r>
              <a:rPr lang="en-US" sz="1600">
                <a:solidFill>
                  <a:srgbClr val="000000"/>
                </a:solidFill>
                <a:latin typeface="Poppins Bold"/>
                <a:ea typeface="Poppins Bold"/>
                <a:cs typeface="Poppins Bold"/>
                <a:sym typeface="Poppins Bold"/>
              </a:rPr>
              <a:t>Security</a:t>
            </a:r>
            <a:r>
              <a:rPr lang="en-US" sz="1600">
                <a:solidFill>
                  <a:srgbClr val="000000"/>
                </a:solidFill>
                <a:latin typeface="Poppins Light"/>
                <a:ea typeface="Poppins Light"/>
                <a:cs typeface="Poppins Light"/>
                <a:sym typeface="Poppins Light"/>
              </a:rPr>
              <a:t> at the core.</a:t>
            </a:r>
          </a:p>
        </p:txBody>
      </p:sp>
      <p:sp>
        <p:nvSpPr>
          <p:cNvPr id="8" name="TextBox 8"/>
          <p:cNvSpPr txBox="1"/>
          <p:nvPr/>
        </p:nvSpPr>
        <p:spPr>
          <a:xfrm>
            <a:off x="9028653" y="6289698"/>
            <a:ext cx="8115300" cy="559435"/>
          </a:xfrm>
          <a:prstGeom prst="rect">
            <a:avLst/>
          </a:prstGeom>
        </p:spPr>
        <p:txBody>
          <a:bodyPr lIns="0" tIns="0" rIns="0" bIns="0" rtlCol="0" anchor="t">
            <a:spAutoFit/>
          </a:bodyPr>
          <a:lstStyle/>
          <a:p>
            <a:pPr algn="just">
              <a:lnSpc>
                <a:spcPts val="2240"/>
              </a:lnSpc>
              <a:spcBef>
                <a:spcPct val="0"/>
              </a:spcBef>
            </a:pPr>
            <a:r>
              <a:rPr lang="en-US" sz="1600">
                <a:solidFill>
                  <a:srgbClr val="000000"/>
                </a:solidFill>
                <a:latin typeface="Poppins Light"/>
                <a:ea typeface="Poppins Light"/>
                <a:cs typeface="Poppins Light"/>
                <a:sym typeface="Poppins Light"/>
              </a:rPr>
              <a:t>We prioritize security threats and aid our clients to spot, prevent, and reduce risk in the most cost-effective way possible.</a:t>
            </a:r>
          </a:p>
        </p:txBody>
      </p:sp>
      <p:sp>
        <p:nvSpPr>
          <p:cNvPr id="9" name="TextBox 9"/>
          <p:cNvSpPr txBox="1"/>
          <p:nvPr/>
        </p:nvSpPr>
        <p:spPr>
          <a:xfrm>
            <a:off x="9028653" y="7732417"/>
            <a:ext cx="8115300" cy="1111587"/>
          </a:xfrm>
          <a:prstGeom prst="rect">
            <a:avLst/>
          </a:prstGeom>
        </p:spPr>
        <p:txBody>
          <a:bodyPr lIns="0" tIns="0" rIns="0" bIns="0" rtlCol="0" anchor="t">
            <a:spAutoFit/>
          </a:bodyPr>
          <a:lstStyle/>
          <a:p>
            <a:pPr algn="just">
              <a:lnSpc>
                <a:spcPts val="2240"/>
              </a:lnSpc>
            </a:pPr>
            <a:r>
              <a:rPr lang="en-US" sz="1600">
                <a:solidFill>
                  <a:srgbClr val="000000"/>
                </a:solidFill>
                <a:latin typeface="Poppins Light"/>
                <a:ea typeface="Poppins Light"/>
                <a:cs typeface="Poppins Light"/>
                <a:sym typeface="Poppins Light"/>
              </a:rPr>
              <a:t>With a </a:t>
            </a:r>
            <a:r>
              <a:rPr lang="en-US" sz="1600">
                <a:solidFill>
                  <a:srgbClr val="000000"/>
                </a:solidFill>
                <a:latin typeface="Poppins Bold"/>
                <a:ea typeface="Poppins Bold"/>
                <a:cs typeface="Poppins Bold"/>
                <a:sym typeface="Poppins Bold"/>
              </a:rPr>
              <a:t>93% retention rate</a:t>
            </a:r>
            <a:r>
              <a:rPr lang="en-US" sz="1600">
                <a:solidFill>
                  <a:srgbClr val="000000"/>
                </a:solidFill>
                <a:latin typeface="Poppins Light"/>
                <a:ea typeface="Poppins Light"/>
                <a:cs typeface="Poppins Light"/>
                <a:sym typeface="Poppins Light"/>
              </a:rPr>
              <a:t>, our clients are used to the to the high-quality work, agile processes, innovation driven team and our customer support. </a:t>
            </a:r>
          </a:p>
          <a:p>
            <a:pPr algn="just">
              <a:lnSpc>
                <a:spcPts val="2240"/>
              </a:lnSpc>
              <a:spcBef>
                <a:spcPct val="0"/>
              </a:spcBef>
            </a:pPr>
            <a:r>
              <a:rPr lang="en-US" sz="1600">
                <a:solidFill>
                  <a:srgbClr val="000000"/>
                </a:solidFill>
                <a:latin typeface="Poppins Light"/>
                <a:ea typeface="Poppins Light"/>
                <a:cs typeface="Poppins Light"/>
                <a:sym typeface="Poppins Light"/>
              </a:rPr>
              <a:t>We are an </a:t>
            </a:r>
            <a:r>
              <a:rPr lang="en-US" sz="1600">
                <a:solidFill>
                  <a:srgbClr val="000000"/>
                </a:solidFill>
                <a:latin typeface="Poppins Bold"/>
                <a:ea typeface="Poppins Bold"/>
                <a:cs typeface="Poppins Bold"/>
                <a:sym typeface="Poppins Bold"/>
              </a:rPr>
              <a:t>ISO 27001:2013</a:t>
            </a:r>
            <a:r>
              <a:rPr lang="en-US" sz="1600">
                <a:solidFill>
                  <a:srgbClr val="000000"/>
                </a:solidFill>
                <a:latin typeface="Poppins Light"/>
                <a:ea typeface="Poppins Light"/>
                <a:cs typeface="Poppins Light"/>
                <a:sym typeface="Poppins Light"/>
              </a:rPr>
              <a:t> and I</a:t>
            </a:r>
            <a:r>
              <a:rPr lang="en-US" sz="1600">
                <a:solidFill>
                  <a:srgbClr val="000000"/>
                </a:solidFill>
                <a:latin typeface="Poppins Bold"/>
                <a:ea typeface="Poppins Bold"/>
                <a:cs typeface="Poppins Bold"/>
                <a:sym typeface="Poppins Bold"/>
              </a:rPr>
              <a:t>SO 9001:2015</a:t>
            </a:r>
            <a:r>
              <a:rPr lang="en-US" sz="1600">
                <a:solidFill>
                  <a:srgbClr val="000000"/>
                </a:solidFill>
                <a:latin typeface="Poppins Light"/>
                <a:ea typeface="Poppins Light"/>
                <a:cs typeface="Poppins Light"/>
                <a:sym typeface="Poppins Light"/>
              </a:rPr>
              <a:t> certified company embedding quality and commitment in every project we do.</a:t>
            </a:r>
          </a:p>
        </p:txBody>
      </p:sp>
      <p:sp>
        <p:nvSpPr>
          <p:cNvPr id="10" name="TextBox 10"/>
          <p:cNvSpPr txBox="1"/>
          <p:nvPr/>
        </p:nvSpPr>
        <p:spPr>
          <a:xfrm>
            <a:off x="9028653" y="7096783"/>
            <a:ext cx="8115300" cy="368151"/>
          </a:xfrm>
          <a:prstGeom prst="rect">
            <a:avLst/>
          </a:prstGeom>
        </p:spPr>
        <p:txBody>
          <a:bodyPr lIns="0" tIns="0" rIns="0" bIns="0" rtlCol="0" anchor="t">
            <a:spAutoFit/>
          </a:bodyPr>
          <a:lstStyle/>
          <a:p>
            <a:pPr algn="just">
              <a:lnSpc>
                <a:spcPts val="2800"/>
              </a:lnSpc>
              <a:spcBef>
                <a:spcPct val="0"/>
              </a:spcBef>
            </a:pPr>
            <a:r>
              <a:rPr lang="en-US" sz="2000">
                <a:solidFill>
                  <a:srgbClr val="20ACE4"/>
                </a:solidFill>
                <a:latin typeface="Poppins Bold"/>
                <a:ea typeface="Poppins Bold"/>
                <a:cs typeface="Poppins Bold"/>
                <a:sym typeface="Poppins Bold"/>
              </a:rPr>
              <a:t>CLIENTS AND ORGANIZATION</a:t>
            </a:r>
          </a:p>
        </p:txBody>
      </p:sp>
      <p:grpSp>
        <p:nvGrpSpPr>
          <p:cNvPr id="11" name="Group 11"/>
          <p:cNvGrpSpPr>
            <a:grpSpLocks noChangeAspect="1"/>
          </p:cNvGrpSpPr>
          <p:nvPr/>
        </p:nvGrpSpPr>
        <p:grpSpPr>
          <a:xfrm>
            <a:off x="0" y="1557126"/>
            <a:ext cx="18288000" cy="10287000"/>
            <a:chOff x="0" y="0"/>
            <a:chExt cx="16256000" cy="9144000"/>
          </a:xfrm>
        </p:grpSpPr>
        <p:sp>
          <p:nvSpPr>
            <p:cNvPr id="12" name="Freeform 12"/>
            <p:cNvSpPr/>
            <p:nvPr/>
          </p:nvSpPr>
          <p:spPr>
            <a:xfrm>
              <a:off x="0" y="0"/>
              <a:ext cx="16256000" cy="9144000"/>
            </a:xfrm>
            <a:custGeom>
              <a:avLst/>
              <a:gdLst/>
              <a:ahLst/>
              <a:cxnLst/>
              <a:rect l="l" t="t" r="r" b="b"/>
              <a:pathLst>
                <a:path w="16256000" h="9144000">
                  <a:moveTo>
                    <a:pt x="0" y="0"/>
                  </a:moveTo>
                  <a:lnTo>
                    <a:pt x="16256000" y="0"/>
                  </a:lnTo>
                  <a:lnTo>
                    <a:pt x="16256000" y="9144000"/>
                  </a:lnTo>
                  <a:lnTo>
                    <a:pt x="0" y="9144000"/>
                  </a:lnTo>
                  <a:lnTo>
                    <a:pt x="0" y="0"/>
                  </a:lnTo>
                  <a:close/>
                </a:path>
              </a:pathLst>
            </a:custGeom>
            <a:blipFill>
              <a:blip r:embed="rId4"/>
              <a:stretch>
                <a:fillRect/>
              </a:stretch>
            </a:blipFill>
          </p:spPr>
          <p:txBody>
            <a:bodyPr/>
            <a:lstStyle/>
            <a:p>
              <a:endParaRPr lang="en-NL"/>
            </a:p>
          </p:txBody>
        </p:sp>
      </p:gr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16716" r="-16814"/>
            </a:stretch>
          </a:blipFill>
        </p:spPr>
        <p:txBody>
          <a:bodyPr/>
          <a:lstStyle/>
          <a:p>
            <a:endParaRPr lang="en-NL"/>
          </a:p>
        </p:txBody>
      </p:sp>
      <p:grpSp>
        <p:nvGrpSpPr>
          <p:cNvPr id="3" name="Group 3"/>
          <p:cNvGrpSpPr/>
          <p:nvPr/>
        </p:nvGrpSpPr>
        <p:grpSpPr>
          <a:xfrm>
            <a:off x="13820048" y="4841732"/>
            <a:ext cx="4086039" cy="3553789"/>
            <a:chOff x="0" y="0"/>
            <a:chExt cx="5448052" cy="4738385"/>
          </a:xfrm>
        </p:grpSpPr>
        <p:grpSp>
          <p:nvGrpSpPr>
            <p:cNvPr id="4" name="Group 4"/>
            <p:cNvGrpSpPr/>
            <p:nvPr/>
          </p:nvGrpSpPr>
          <p:grpSpPr>
            <a:xfrm>
              <a:off x="0" y="0"/>
              <a:ext cx="5448052" cy="4738385"/>
              <a:chOff x="0" y="0"/>
              <a:chExt cx="1076158" cy="935977"/>
            </a:xfrm>
          </p:grpSpPr>
          <p:sp>
            <p:nvSpPr>
              <p:cNvPr id="5" name="Freeform 5"/>
              <p:cNvSpPr/>
              <p:nvPr/>
            </p:nvSpPr>
            <p:spPr>
              <a:xfrm>
                <a:off x="0" y="0"/>
                <a:ext cx="1076158" cy="935977"/>
              </a:xfrm>
              <a:custGeom>
                <a:avLst/>
                <a:gdLst/>
                <a:ahLst/>
                <a:cxnLst/>
                <a:rect l="l" t="t" r="r" b="b"/>
                <a:pathLst>
                  <a:path w="1076158" h="935977">
                    <a:moveTo>
                      <a:pt x="0" y="0"/>
                    </a:moveTo>
                    <a:lnTo>
                      <a:pt x="1076158" y="0"/>
                    </a:lnTo>
                    <a:lnTo>
                      <a:pt x="1076158" y="935977"/>
                    </a:lnTo>
                    <a:lnTo>
                      <a:pt x="0" y="935977"/>
                    </a:lnTo>
                    <a:close/>
                  </a:path>
                </a:pathLst>
              </a:custGeom>
              <a:solidFill>
                <a:srgbClr val="FFFFFF"/>
              </a:solidFill>
              <a:ln w="19050" cap="sq">
                <a:solidFill>
                  <a:srgbClr val="FFFFFF"/>
                </a:solidFill>
                <a:prstDash val="solid"/>
                <a:miter/>
              </a:ln>
            </p:spPr>
            <p:txBody>
              <a:bodyPr/>
              <a:lstStyle/>
              <a:p>
                <a:endParaRPr lang="en-NL"/>
              </a:p>
            </p:txBody>
          </p:sp>
          <p:sp>
            <p:nvSpPr>
              <p:cNvPr id="6" name="TextBox 6"/>
              <p:cNvSpPr txBox="1"/>
              <p:nvPr/>
            </p:nvSpPr>
            <p:spPr>
              <a:xfrm>
                <a:off x="0" y="-66675"/>
                <a:ext cx="1076158" cy="1002652"/>
              </a:xfrm>
              <a:prstGeom prst="rect">
                <a:avLst/>
              </a:prstGeom>
            </p:spPr>
            <p:txBody>
              <a:bodyPr lIns="50800" tIns="50800" rIns="50800" bIns="50800" rtlCol="0" anchor="ctr"/>
              <a:lstStyle/>
              <a:p>
                <a:pPr algn="ctr">
                  <a:lnSpc>
                    <a:spcPts val="3360"/>
                  </a:lnSpc>
                </a:pPr>
                <a:endParaRPr/>
              </a:p>
            </p:txBody>
          </p:sp>
        </p:grpSp>
        <p:sp>
          <p:nvSpPr>
            <p:cNvPr id="7" name="Freeform 7"/>
            <p:cNvSpPr/>
            <p:nvPr/>
          </p:nvSpPr>
          <p:spPr>
            <a:xfrm>
              <a:off x="2176656" y="632011"/>
              <a:ext cx="1094740" cy="1094740"/>
            </a:xfrm>
            <a:custGeom>
              <a:avLst/>
              <a:gdLst/>
              <a:ahLst/>
              <a:cxnLst/>
              <a:rect l="l" t="t" r="r" b="b"/>
              <a:pathLst>
                <a:path w="1094740" h="1094740">
                  <a:moveTo>
                    <a:pt x="0" y="0"/>
                  </a:moveTo>
                  <a:lnTo>
                    <a:pt x="1094740" y="0"/>
                  </a:lnTo>
                  <a:lnTo>
                    <a:pt x="1094740" y="1094740"/>
                  </a:lnTo>
                  <a:lnTo>
                    <a:pt x="0" y="1094740"/>
                  </a:lnTo>
                  <a:lnTo>
                    <a:pt x="0" y="0"/>
                  </a:lnTo>
                  <a:close/>
                </a:path>
              </a:pathLst>
            </a:custGeom>
            <a:blipFill>
              <a:blip r:embed="rId3"/>
              <a:stretch>
                <a:fillRect/>
              </a:stretch>
            </a:blipFill>
          </p:spPr>
          <p:txBody>
            <a:bodyPr/>
            <a:lstStyle/>
            <a:p>
              <a:endParaRPr lang="en-NL"/>
            </a:p>
          </p:txBody>
        </p:sp>
        <p:sp>
          <p:nvSpPr>
            <p:cNvPr id="8" name="TextBox 8"/>
            <p:cNvSpPr txBox="1"/>
            <p:nvPr/>
          </p:nvSpPr>
          <p:spPr>
            <a:xfrm>
              <a:off x="1948832" y="2168076"/>
              <a:ext cx="1550388" cy="544194"/>
            </a:xfrm>
            <a:prstGeom prst="rect">
              <a:avLst/>
            </a:prstGeom>
          </p:spPr>
          <p:txBody>
            <a:bodyPr lIns="0" tIns="0" rIns="0" bIns="0" rtlCol="0" anchor="t">
              <a:spAutoFit/>
            </a:bodyPr>
            <a:lstStyle/>
            <a:p>
              <a:pPr algn="just">
                <a:lnSpc>
                  <a:spcPts val="3360"/>
                </a:lnSpc>
                <a:spcBef>
                  <a:spcPct val="0"/>
                </a:spcBef>
              </a:pPr>
              <a:r>
                <a:rPr lang="en-US" sz="2400">
                  <a:solidFill>
                    <a:srgbClr val="000000"/>
                  </a:solidFill>
                  <a:latin typeface="Poppins Bold"/>
                  <a:ea typeface="Poppins Bold"/>
                  <a:cs typeface="Poppins Bold"/>
                  <a:sym typeface="Poppins Bold"/>
                </a:rPr>
                <a:t>Mail Us</a:t>
              </a:r>
            </a:p>
          </p:txBody>
        </p:sp>
        <p:sp>
          <p:nvSpPr>
            <p:cNvPr id="9" name="TextBox 9"/>
            <p:cNvSpPr txBox="1"/>
            <p:nvPr/>
          </p:nvSpPr>
          <p:spPr>
            <a:xfrm>
              <a:off x="879782" y="3172645"/>
              <a:ext cx="3688489" cy="361639"/>
            </a:xfrm>
            <a:prstGeom prst="rect">
              <a:avLst/>
            </a:prstGeom>
          </p:spPr>
          <p:txBody>
            <a:bodyPr lIns="0" tIns="0" rIns="0" bIns="0" rtlCol="0" anchor="t">
              <a:spAutoFit/>
            </a:bodyPr>
            <a:lstStyle/>
            <a:p>
              <a:pPr algn="ctr">
                <a:lnSpc>
                  <a:spcPts val="2240"/>
                </a:lnSpc>
                <a:spcBef>
                  <a:spcPct val="0"/>
                </a:spcBef>
              </a:pPr>
              <a:r>
                <a:rPr lang="en-US" sz="1600">
                  <a:solidFill>
                    <a:srgbClr val="000000"/>
                  </a:solidFill>
                  <a:latin typeface="Poppins Light"/>
                  <a:ea typeface="Poppins Light"/>
                  <a:cs typeface="Poppins Light"/>
                  <a:sym typeface="Poppins Light"/>
                  <a:hlinkClick r:id="rId4" tooltip="mailto:contact@tmspl.com"/>
                </a:rPr>
                <a:t>contact@tmspl.com</a:t>
              </a:r>
            </a:p>
          </p:txBody>
        </p:sp>
      </p:grpSp>
      <p:sp>
        <p:nvSpPr>
          <p:cNvPr id="10" name="Freeform 10"/>
          <p:cNvSpPr/>
          <p:nvPr/>
        </p:nvSpPr>
        <p:spPr>
          <a:xfrm>
            <a:off x="0" y="0"/>
            <a:ext cx="1424585" cy="2072808"/>
          </a:xfrm>
          <a:custGeom>
            <a:avLst/>
            <a:gdLst/>
            <a:ahLst/>
            <a:cxnLst/>
            <a:rect l="l" t="t" r="r" b="b"/>
            <a:pathLst>
              <a:path w="1424585" h="2072808">
                <a:moveTo>
                  <a:pt x="0" y="0"/>
                </a:moveTo>
                <a:lnTo>
                  <a:pt x="1424585" y="0"/>
                </a:lnTo>
                <a:lnTo>
                  <a:pt x="1424585" y="2072808"/>
                </a:lnTo>
                <a:lnTo>
                  <a:pt x="0" y="2072808"/>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NL"/>
          </a:p>
        </p:txBody>
      </p:sp>
      <p:sp>
        <p:nvSpPr>
          <p:cNvPr id="11" name="Freeform 11"/>
          <p:cNvSpPr/>
          <p:nvPr/>
        </p:nvSpPr>
        <p:spPr>
          <a:xfrm>
            <a:off x="15894741" y="8395595"/>
            <a:ext cx="2432073" cy="1891405"/>
          </a:xfrm>
          <a:custGeom>
            <a:avLst/>
            <a:gdLst/>
            <a:ahLst/>
            <a:cxnLst/>
            <a:rect l="l" t="t" r="r" b="b"/>
            <a:pathLst>
              <a:path w="2432073" h="1891405">
                <a:moveTo>
                  <a:pt x="0" y="0"/>
                </a:moveTo>
                <a:lnTo>
                  <a:pt x="2432073" y="0"/>
                </a:lnTo>
                <a:lnTo>
                  <a:pt x="2432073" y="1891405"/>
                </a:lnTo>
                <a:lnTo>
                  <a:pt x="0" y="1891405"/>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NL"/>
          </a:p>
        </p:txBody>
      </p:sp>
      <p:grpSp>
        <p:nvGrpSpPr>
          <p:cNvPr id="12" name="Group 12"/>
          <p:cNvGrpSpPr/>
          <p:nvPr/>
        </p:nvGrpSpPr>
        <p:grpSpPr>
          <a:xfrm>
            <a:off x="356040" y="9526251"/>
            <a:ext cx="356252" cy="347296"/>
            <a:chOff x="0" y="0"/>
            <a:chExt cx="759623" cy="740527"/>
          </a:xfrm>
        </p:grpSpPr>
        <p:sp>
          <p:nvSpPr>
            <p:cNvPr id="13" name="Freeform 13"/>
            <p:cNvSpPr/>
            <p:nvPr/>
          </p:nvSpPr>
          <p:spPr>
            <a:xfrm>
              <a:off x="0" y="0"/>
              <a:ext cx="759623" cy="740527"/>
            </a:xfrm>
            <a:custGeom>
              <a:avLst/>
              <a:gdLst/>
              <a:ahLst/>
              <a:cxnLst/>
              <a:rect l="l" t="t" r="r" b="b"/>
              <a:pathLst>
                <a:path w="759623" h="740527">
                  <a:moveTo>
                    <a:pt x="379812" y="0"/>
                  </a:moveTo>
                  <a:cubicBezTo>
                    <a:pt x="170047" y="0"/>
                    <a:pt x="0" y="165773"/>
                    <a:pt x="0" y="370263"/>
                  </a:cubicBezTo>
                  <a:cubicBezTo>
                    <a:pt x="0" y="574754"/>
                    <a:pt x="170047" y="740527"/>
                    <a:pt x="379812" y="740527"/>
                  </a:cubicBezTo>
                  <a:cubicBezTo>
                    <a:pt x="589576" y="740527"/>
                    <a:pt x="759623" y="574754"/>
                    <a:pt x="759623" y="370263"/>
                  </a:cubicBezTo>
                  <a:cubicBezTo>
                    <a:pt x="759623" y="165773"/>
                    <a:pt x="589576" y="0"/>
                    <a:pt x="379812" y="0"/>
                  </a:cubicBezTo>
                  <a:close/>
                </a:path>
              </a:pathLst>
            </a:custGeom>
            <a:solidFill>
              <a:srgbClr val="20B0E4"/>
            </a:solidFill>
          </p:spPr>
          <p:txBody>
            <a:bodyPr/>
            <a:lstStyle/>
            <a:p>
              <a:endParaRPr lang="en-NL"/>
            </a:p>
          </p:txBody>
        </p:sp>
        <p:sp>
          <p:nvSpPr>
            <p:cNvPr id="14" name="TextBox 14"/>
            <p:cNvSpPr txBox="1"/>
            <p:nvPr/>
          </p:nvSpPr>
          <p:spPr>
            <a:xfrm>
              <a:off x="71215" y="12274"/>
              <a:ext cx="617194" cy="658828"/>
            </a:xfrm>
            <a:prstGeom prst="rect">
              <a:avLst/>
            </a:prstGeom>
          </p:spPr>
          <p:txBody>
            <a:bodyPr lIns="50800" tIns="50800" rIns="50800" bIns="50800" rtlCol="0" anchor="ctr"/>
            <a:lstStyle/>
            <a:p>
              <a:pPr algn="ctr">
                <a:lnSpc>
                  <a:spcPts val="2659"/>
                </a:lnSpc>
              </a:pPr>
              <a:endParaRPr/>
            </a:p>
          </p:txBody>
        </p:sp>
      </p:grpSp>
      <p:grpSp>
        <p:nvGrpSpPr>
          <p:cNvPr id="15" name="Group 15"/>
          <p:cNvGrpSpPr/>
          <p:nvPr/>
        </p:nvGrpSpPr>
        <p:grpSpPr>
          <a:xfrm>
            <a:off x="381913" y="4841732"/>
            <a:ext cx="4086039" cy="3553863"/>
            <a:chOff x="0" y="0"/>
            <a:chExt cx="5448052" cy="4738484"/>
          </a:xfrm>
        </p:grpSpPr>
        <p:grpSp>
          <p:nvGrpSpPr>
            <p:cNvPr id="16" name="Group 16"/>
            <p:cNvGrpSpPr/>
            <p:nvPr/>
          </p:nvGrpSpPr>
          <p:grpSpPr>
            <a:xfrm>
              <a:off x="0" y="0"/>
              <a:ext cx="5448052" cy="4738484"/>
              <a:chOff x="0" y="0"/>
              <a:chExt cx="1076158" cy="935997"/>
            </a:xfrm>
          </p:grpSpPr>
          <p:sp>
            <p:nvSpPr>
              <p:cNvPr id="17" name="Freeform 17"/>
              <p:cNvSpPr/>
              <p:nvPr/>
            </p:nvSpPr>
            <p:spPr>
              <a:xfrm>
                <a:off x="0" y="0"/>
                <a:ext cx="1076158" cy="935997"/>
              </a:xfrm>
              <a:custGeom>
                <a:avLst/>
                <a:gdLst/>
                <a:ahLst/>
                <a:cxnLst/>
                <a:rect l="l" t="t" r="r" b="b"/>
                <a:pathLst>
                  <a:path w="1076158" h="935997">
                    <a:moveTo>
                      <a:pt x="0" y="0"/>
                    </a:moveTo>
                    <a:lnTo>
                      <a:pt x="1076158" y="0"/>
                    </a:lnTo>
                    <a:lnTo>
                      <a:pt x="1076158" y="935997"/>
                    </a:lnTo>
                    <a:lnTo>
                      <a:pt x="0" y="935997"/>
                    </a:lnTo>
                    <a:close/>
                  </a:path>
                </a:pathLst>
              </a:custGeom>
              <a:solidFill>
                <a:srgbClr val="FFFFFF"/>
              </a:solidFill>
              <a:ln w="19050" cap="sq">
                <a:solidFill>
                  <a:srgbClr val="FFFFFF"/>
                </a:solidFill>
                <a:prstDash val="solid"/>
                <a:miter/>
              </a:ln>
            </p:spPr>
            <p:txBody>
              <a:bodyPr/>
              <a:lstStyle/>
              <a:p>
                <a:endParaRPr lang="en-NL"/>
              </a:p>
            </p:txBody>
          </p:sp>
          <p:sp>
            <p:nvSpPr>
              <p:cNvPr id="18" name="TextBox 18"/>
              <p:cNvSpPr txBox="1"/>
              <p:nvPr/>
            </p:nvSpPr>
            <p:spPr>
              <a:xfrm>
                <a:off x="0" y="-66675"/>
                <a:ext cx="1076158" cy="1002672"/>
              </a:xfrm>
              <a:prstGeom prst="rect">
                <a:avLst/>
              </a:prstGeom>
            </p:spPr>
            <p:txBody>
              <a:bodyPr lIns="50800" tIns="50800" rIns="50800" bIns="50800" rtlCol="0" anchor="ctr"/>
              <a:lstStyle/>
              <a:p>
                <a:pPr algn="ctr">
                  <a:lnSpc>
                    <a:spcPts val="3360"/>
                  </a:lnSpc>
                </a:pPr>
                <a:endParaRPr/>
              </a:p>
            </p:txBody>
          </p:sp>
        </p:grpSp>
        <p:sp>
          <p:nvSpPr>
            <p:cNvPr id="19" name="Freeform 19"/>
            <p:cNvSpPr/>
            <p:nvPr/>
          </p:nvSpPr>
          <p:spPr>
            <a:xfrm>
              <a:off x="2176768" y="634500"/>
              <a:ext cx="1094517" cy="1094517"/>
            </a:xfrm>
            <a:custGeom>
              <a:avLst/>
              <a:gdLst/>
              <a:ahLst/>
              <a:cxnLst/>
              <a:rect l="l" t="t" r="r" b="b"/>
              <a:pathLst>
                <a:path w="1094517" h="1094517">
                  <a:moveTo>
                    <a:pt x="0" y="0"/>
                  </a:moveTo>
                  <a:lnTo>
                    <a:pt x="1094517" y="0"/>
                  </a:lnTo>
                  <a:lnTo>
                    <a:pt x="1094517" y="1094518"/>
                  </a:lnTo>
                  <a:lnTo>
                    <a:pt x="0" y="1094518"/>
                  </a:lnTo>
                  <a:lnTo>
                    <a:pt x="0" y="0"/>
                  </a:lnTo>
                  <a:close/>
                </a:path>
              </a:pathLst>
            </a:custGeom>
            <a:blipFill>
              <a:blip r:embed="rId7"/>
              <a:stretch>
                <a:fillRect/>
              </a:stretch>
            </a:blipFill>
          </p:spPr>
          <p:txBody>
            <a:bodyPr/>
            <a:lstStyle/>
            <a:p>
              <a:endParaRPr lang="en-NL"/>
            </a:p>
          </p:txBody>
        </p:sp>
        <p:sp>
          <p:nvSpPr>
            <p:cNvPr id="20" name="TextBox 20"/>
            <p:cNvSpPr txBox="1"/>
            <p:nvPr/>
          </p:nvSpPr>
          <p:spPr>
            <a:xfrm>
              <a:off x="1948832" y="2168076"/>
              <a:ext cx="1550388" cy="544194"/>
            </a:xfrm>
            <a:prstGeom prst="rect">
              <a:avLst/>
            </a:prstGeom>
          </p:spPr>
          <p:txBody>
            <a:bodyPr lIns="0" tIns="0" rIns="0" bIns="0" rtlCol="0" anchor="t">
              <a:spAutoFit/>
            </a:bodyPr>
            <a:lstStyle/>
            <a:p>
              <a:pPr algn="just">
                <a:lnSpc>
                  <a:spcPts val="3360"/>
                </a:lnSpc>
                <a:spcBef>
                  <a:spcPct val="0"/>
                </a:spcBef>
              </a:pPr>
              <a:r>
                <a:rPr lang="en-US" sz="2400">
                  <a:solidFill>
                    <a:srgbClr val="000000"/>
                  </a:solidFill>
                  <a:latin typeface="Poppins Bold"/>
                  <a:ea typeface="Poppins Bold"/>
                  <a:cs typeface="Poppins Bold"/>
                  <a:sym typeface="Poppins Bold"/>
                </a:rPr>
                <a:t>Visit Us</a:t>
              </a:r>
            </a:p>
          </p:txBody>
        </p:sp>
        <p:sp>
          <p:nvSpPr>
            <p:cNvPr id="21" name="TextBox 21"/>
            <p:cNvSpPr txBox="1"/>
            <p:nvPr/>
          </p:nvSpPr>
          <p:spPr>
            <a:xfrm>
              <a:off x="1347142" y="3172645"/>
              <a:ext cx="2753769" cy="361738"/>
            </a:xfrm>
            <a:prstGeom prst="rect">
              <a:avLst/>
            </a:prstGeom>
          </p:spPr>
          <p:txBody>
            <a:bodyPr lIns="0" tIns="0" rIns="0" bIns="0" rtlCol="0" anchor="t">
              <a:spAutoFit/>
            </a:bodyPr>
            <a:lstStyle/>
            <a:p>
              <a:pPr algn="just">
                <a:lnSpc>
                  <a:spcPts val="2240"/>
                </a:lnSpc>
                <a:spcBef>
                  <a:spcPct val="0"/>
                </a:spcBef>
              </a:pPr>
              <a:r>
                <a:rPr lang="en-US" sz="1600" dirty="0">
                  <a:solidFill>
                    <a:srgbClr val="000000"/>
                  </a:solidFill>
                  <a:latin typeface="Poppins Light Italics"/>
                  <a:ea typeface="Poppins Light Italics"/>
                  <a:cs typeface="Poppins Light Italics"/>
                  <a:sym typeface="Poppins Light Italics"/>
                </a:rPr>
                <a:t>Ahmedabad </a:t>
              </a:r>
              <a:r>
                <a:rPr lang="en-US" sz="1600" dirty="0">
                  <a:solidFill>
                    <a:srgbClr val="000000"/>
                  </a:solidFill>
                  <a:latin typeface="Poppins Light"/>
                  <a:ea typeface="Poppins Light"/>
                  <a:cs typeface="Poppins Light"/>
                  <a:sym typeface="Poppins Light"/>
                </a:rPr>
                <a:t>- India</a:t>
              </a:r>
            </a:p>
          </p:txBody>
        </p:sp>
        <p:sp>
          <p:nvSpPr>
            <p:cNvPr id="22" name="TextBox 22"/>
            <p:cNvSpPr txBox="1"/>
            <p:nvPr/>
          </p:nvSpPr>
          <p:spPr>
            <a:xfrm>
              <a:off x="766182" y="3615246"/>
              <a:ext cx="3915688" cy="361738"/>
            </a:xfrm>
            <a:prstGeom prst="rect">
              <a:avLst/>
            </a:prstGeom>
          </p:spPr>
          <p:txBody>
            <a:bodyPr lIns="0" tIns="0" rIns="0" bIns="0" rtlCol="0" anchor="t">
              <a:spAutoFit/>
            </a:bodyPr>
            <a:lstStyle/>
            <a:p>
              <a:pPr algn="just">
                <a:lnSpc>
                  <a:spcPts val="2240"/>
                </a:lnSpc>
                <a:spcBef>
                  <a:spcPct val="0"/>
                </a:spcBef>
              </a:pPr>
              <a:r>
                <a:rPr lang="en-US" sz="1600">
                  <a:solidFill>
                    <a:srgbClr val="000000"/>
                  </a:solidFill>
                  <a:latin typeface="Poppins Light Italics"/>
                  <a:ea typeface="Poppins Light Italics"/>
                  <a:cs typeface="Poppins Light Italics"/>
                  <a:sym typeface="Poppins Light Italics"/>
                </a:rPr>
                <a:t>Rotterdam </a:t>
              </a:r>
              <a:r>
                <a:rPr lang="en-US" sz="1600">
                  <a:solidFill>
                    <a:srgbClr val="000000"/>
                  </a:solidFill>
                  <a:latin typeface="Poppins Light"/>
                  <a:ea typeface="Poppins Light"/>
                  <a:cs typeface="Poppins Light"/>
                  <a:sym typeface="Poppins Light"/>
                </a:rPr>
                <a:t>- The Netherlands</a:t>
              </a:r>
            </a:p>
          </p:txBody>
        </p:sp>
      </p:grpSp>
      <p:sp>
        <p:nvSpPr>
          <p:cNvPr id="23" name="TextBox 23"/>
          <p:cNvSpPr txBox="1"/>
          <p:nvPr/>
        </p:nvSpPr>
        <p:spPr>
          <a:xfrm>
            <a:off x="7578034" y="839649"/>
            <a:ext cx="3131931" cy="717552"/>
          </a:xfrm>
          <a:prstGeom prst="rect">
            <a:avLst/>
          </a:prstGeom>
        </p:spPr>
        <p:txBody>
          <a:bodyPr lIns="0" tIns="0" rIns="0" bIns="0" rtlCol="0" anchor="t">
            <a:spAutoFit/>
          </a:bodyPr>
          <a:lstStyle/>
          <a:p>
            <a:pPr marL="0" lvl="0" indent="0" algn="l">
              <a:lnSpc>
                <a:spcPts val="5599"/>
              </a:lnSpc>
              <a:spcBef>
                <a:spcPct val="0"/>
              </a:spcBef>
            </a:pPr>
            <a:r>
              <a:rPr lang="en-US" sz="3999" spc="203">
                <a:solidFill>
                  <a:srgbClr val="000000"/>
                </a:solidFill>
                <a:latin typeface="Poppins Bold"/>
                <a:ea typeface="Poppins Bold"/>
                <a:cs typeface="Poppins Bold"/>
                <a:sym typeface="Poppins Bold"/>
              </a:rPr>
              <a:t>Contact Us</a:t>
            </a:r>
          </a:p>
        </p:txBody>
      </p:sp>
      <p:sp>
        <p:nvSpPr>
          <p:cNvPr id="24" name="TextBox 24"/>
          <p:cNvSpPr txBox="1"/>
          <p:nvPr/>
        </p:nvSpPr>
        <p:spPr>
          <a:xfrm>
            <a:off x="6749243" y="2775344"/>
            <a:ext cx="4789515" cy="566420"/>
          </a:xfrm>
          <a:prstGeom prst="rect">
            <a:avLst/>
          </a:prstGeom>
        </p:spPr>
        <p:txBody>
          <a:bodyPr lIns="0" tIns="0" rIns="0" bIns="0" rtlCol="0" anchor="t">
            <a:spAutoFit/>
          </a:bodyPr>
          <a:lstStyle/>
          <a:p>
            <a:pPr algn="just">
              <a:lnSpc>
                <a:spcPts val="4480"/>
              </a:lnSpc>
              <a:spcBef>
                <a:spcPct val="0"/>
              </a:spcBef>
            </a:pPr>
            <a:r>
              <a:rPr lang="en-US" sz="3200">
                <a:solidFill>
                  <a:srgbClr val="000000"/>
                </a:solidFill>
                <a:latin typeface="Poppins Bold"/>
                <a:ea typeface="Poppins Bold"/>
                <a:cs typeface="Poppins Bold"/>
                <a:sym typeface="Poppins Bold"/>
              </a:rPr>
              <a:t>We’re Here to Help You</a:t>
            </a:r>
          </a:p>
        </p:txBody>
      </p:sp>
      <p:sp>
        <p:nvSpPr>
          <p:cNvPr id="25" name="TextBox 25"/>
          <p:cNvSpPr txBox="1"/>
          <p:nvPr/>
        </p:nvSpPr>
        <p:spPr>
          <a:xfrm>
            <a:off x="5862256" y="3579889"/>
            <a:ext cx="6563489" cy="283210"/>
          </a:xfrm>
          <a:prstGeom prst="rect">
            <a:avLst/>
          </a:prstGeom>
        </p:spPr>
        <p:txBody>
          <a:bodyPr lIns="0" tIns="0" rIns="0" bIns="0" rtlCol="0" anchor="t">
            <a:spAutoFit/>
          </a:bodyPr>
          <a:lstStyle/>
          <a:p>
            <a:pPr algn="just">
              <a:lnSpc>
                <a:spcPts val="2240"/>
              </a:lnSpc>
              <a:spcBef>
                <a:spcPct val="0"/>
              </a:spcBef>
            </a:pPr>
            <a:r>
              <a:rPr lang="en-US" sz="1600">
                <a:solidFill>
                  <a:srgbClr val="000000"/>
                </a:solidFill>
                <a:latin typeface="Poppins Light"/>
                <a:ea typeface="Poppins Light"/>
                <a:cs typeface="Poppins Light"/>
                <a:sym typeface="Poppins Light"/>
              </a:rPr>
              <a:t>We’d love to hear from you. Fill in the form or just book a meeting.</a:t>
            </a:r>
          </a:p>
        </p:txBody>
      </p:sp>
      <p:grpSp>
        <p:nvGrpSpPr>
          <p:cNvPr id="26" name="Group 26"/>
          <p:cNvGrpSpPr/>
          <p:nvPr/>
        </p:nvGrpSpPr>
        <p:grpSpPr>
          <a:xfrm>
            <a:off x="4862698" y="4841732"/>
            <a:ext cx="4086039" cy="3553731"/>
            <a:chOff x="0" y="0"/>
            <a:chExt cx="1076158" cy="935962"/>
          </a:xfrm>
        </p:grpSpPr>
        <p:sp>
          <p:nvSpPr>
            <p:cNvPr id="27" name="Freeform 27"/>
            <p:cNvSpPr/>
            <p:nvPr/>
          </p:nvSpPr>
          <p:spPr>
            <a:xfrm>
              <a:off x="0" y="0"/>
              <a:ext cx="1076158" cy="935962"/>
            </a:xfrm>
            <a:custGeom>
              <a:avLst/>
              <a:gdLst/>
              <a:ahLst/>
              <a:cxnLst/>
              <a:rect l="l" t="t" r="r" b="b"/>
              <a:pathLst>
                <a:path w="1076158" h="935962">
                  <a:moveTo>
                    <a:pt x="0" y="0"/>
                  </a:moveTo>
                  <a:lnTo>
                    <a:pt x="1076158" y="0"/>
                  </a:lnTo>
                  <a:lnTo>
                    <a:pt x="1076158" y="935962"/>
                  </a:lnTo>
                  <a:lnTo>
                    <a:pt x="0" y="935962"/>
                  </a:lnTo>
                  <a:close/>
                </a:path>
              </a:pathLst>
            </a:custGeom>
            <a:solidFill>
              <a:srgbClr val="FFFFFF"/>
            </a:solidFill>
            <a:ln w="19050" cap="sq">
              <a:solidFill>
                <a:srgbClr val="FFFFFF"/>
              </a:solidFill>
              <a:prstDash val="solid"/>
              <a:miter/>
            </a:ln>
          </p:spPr>
          <p:txBody>
            <a:bodyPr/>
            <a:lstStyle/>
            <a:p>
              <a:endParaRPr lang="en-NL"/>
            </a:p>
          </p:txBody>
        </p:sp>
        <p:sp>
          <p:nvSpPr>
            <p:cNvPr id="28" name="TextBox 28"/>
            <p:cNvSpPr txBox="1"/>
            <p:nvPr/>
          </p:nvSpPr>
          <p:spPr>
            <a:xfrm>
              <a:off x="0" y="-66675"/>
              <a:ext cx="1076158" cy="1002637"/>
            </a:xfrm>
            <a:prstGeom prst="rect">
              <a:avLst/>
            </a:prstGeom>
          </p:spPr>
          <p:txBody>
            <a:bodyPr lIns="50800" tIns="50800" rIns="50800" bIns="50800" rtlCol="0" anchor="ctr"/>
            <a:lstStyle/>
            <a:p>
              <a:pPr algn="ctr">
                <a:lnSpc>
                  <a:spcPts val="3360"/>
                </a:lnSpc>
              </a:pPr>
              <a:endParaRPr/>
            </a:p>
          </p:txBody>
        </p:sp>
      </p:grpSp>
      <p:sp>
        <p:nvSpPr>
          <p:cNvPr id="29" name="Freeform 29"/>
          <p:cNvSpPr/>
          <p:nvPr/>
        </p:nvSpPr>
        <p:spPr>
          <a:xfrm>
            <a:off x="6495190" y="5315741"/>
            <a:ext cx="821055" cy="821055"/>
          </a:xfrm>
          <a:custGeom>
            <a:avLst/>
            <a:gdLst/>
            <a:ahLst/>
            <a:cxnLst/>
            <a:rect l="l" t="t" r="r" b="b"/>
            <a:pathLst>
              <a:path w="821055" h="821055">
                <a:moveTo>
                  <a:pt x="0" y="0"/>
                </a:moveTo>
                <a:lnTo>
                  <a:pt x="821055" y="0"/>
                </a:lnTo>
                <a:lnTo>
                  <a:pt x="821055" y="821055"/>
                </a:lnTo>
                <a:lnTo>
                  <a:pt x="0" y="821055"/>
                </a:lnTo>
                <a:lnTo>
                  <a:pt x="0" y="0"/>
                </a:lnTo>
                <a:close/>
              </a:path>
            </a:pathLst>
          </a:custGeom>
          <a:blipFill>
            <a:blip r:embed="rId8"/>
            <a:stretch>
              <a:fillRect/>
            </a:stretch>
          </a:blipFill>
        </p:spPr>
        <p:txBody>
          <a:bodyPr/>
          <a:lstStyle/>
          <a:p>
            <a:endParaRPr lang="en-NL"/>
          </a:p>
        </p:txBody>
      </p:sp>
      <p:sp>
        <p:nvSpPr>
          <p:cNvPr id="30" name="TextBox 30"/>
          <p:cNvSpPr txBox="1"/>
          <p:nvPr/>
        </p:nvSpPr>
        <p:spPr>
          <a:xfrm>
            <a:off x="6324322" y="6451121"/>
            <a:ext cx="1162791" cy="424814"/>
          </a:xfrm>
          <a:prstGeom prst="rect">
            <a:avLst/>
          </a:prstGeom>
        </p:spPr>
        <p:txBody>
          <a:bodyPr lIns="0" tIns="0" rIns="0" bIns="0" rtlCol="0" anchor="t">
            <a:spAutoFit/>
          </a:bodyPr>
          <a:lstStyle/>
          <a:p>
            <a:pPr algn="just">
              <a:lnSpc>
                <a:spcPts val="3360"/>
              </a:lnSpc>
              <a:spcBef>
                <a:spcPct val="0"/>
              </a:spcBef>
            </a:pPr>
            <a:r>
              <a:rPr lang="en-US" sz="2400">
                <a:solidFill>
                  <a:srgbClr val="000000"/>
                </a:solidFill>
                <a:latin typeface="Poppins Bold"/>
                <a:ea typeface="Poppins Bold"/>
                <a:cs typeface="Poppins Bold"/>
                <a:sym typeface="Poppins Bold"/>
              </a:rPr>
              <a:t>Call Us</a:t>
            </a:r>
          </a:p>
        </p:txBody>
      </p:sp>
      <p:sp>
        <p:nvSpPr>
          <p:cNvPr id="31" name="TextBox 31"/>
          <p:cNvSpPr txBox="1"/>
          <p:nvPr/>
        </p:nvSpPr>
        <p:spPr>
          <a:xfrm>
            <a:off x="5546265" y="7541194"/>
            <a:ext cx="2718906" cy="283210"/>
          </a:xfrm>
          <a:prstGeom prst="rect">
            <a:avLst/>
          </a:prstGeom>
        </p:spPr>
        <p:txBody>
          <a:bodyPr lIns="0" tIns="0" rIns="0" bIns="0" rtlCol="0" anchor="t">
            <a:spAutoFit/>
          </a:bodyPr>
          <a:lstStyle/>
          <a:p>
            <a:pPr algn="just">
              <a:lnSpc>
                <a:spcPts val="2240"/>
              </a:lnSpc>
              <a:spcBef>
                <a:spcPct val="0"/>
              </a:spcBef>
            </a:pPr>
            <a:r>
              <a:rPr lang="en-US" sz="1600">
                <a:solidFill>
                  <a:srgbClr val="000000"/>
                </a:solidFill>
                <a:latin typeface="Poppins Light"/>
                <a:ea typeface="Poppins Light"/>
                <a:cs typeface="Poppins Light"/>
                <a:sym typeface="Poppins Light"/>
              </a:rPr>
              <a:t>India :</a:t>
            </a:r>
            <a:r>
              <a:rPr lang="en-US" sz="1600">
                <a:solidFill>
                  <a:srgbClr val="000000"/>
                </a:solidFill>
                <a:latin typeface="Poppins Light"/>
                <a:ea typeface="Poppins Light"/>
                <a:cs typeface="Poppins Light"/>
                <a:sym typeface="Poppins Light"/>
                <a:hlinkClick r:id="rId9" tooltip="tel:+919909348410"/>
              </a:rPr>
              <a:t> +91-9909348410</a:t>
            </a:r>
          </a:p>
        </p:txBody>
      </p:sp>
      <p:sp>
        <p:nvSpPr>
          <p:cNvPr id="32" name="TextBox 32"/>
          <p:cNvSpPr txBox="1"/>
          <p:nvPr/>
        </p:nvSpPr>
        <p:spPr>
          <a:xfrm>
            <a:off x="5168214" y="7872029"/>
            <a:ext cx="3475007" cy="283144"/>
          </a:xfrm>
          <a:prstGeom prst="rect">
            <a:avLst/>
          </a:prstGeom>
        </p:spPr>
        <p:txBody>
          <a:bodyPr lIns="0" tIns="0" rIns="0" bIns="0" rtlCol="0" anchor="t">
            <a:spAutoFit/>
          </a:bodyPr>
          <a:lstStyle/>
          <a:p>
            <a:pPr algn="just">
              <a:lnSpc>
                <a:spcPts val="2240"/>
              </a:lnSpc>
              <a:spcBef>
                <a:spcPct val="0"/>
              </a:spcBef>
            </a:pPr>
            <a:r>
              <a:rPr lang="en-US" sz="1600">
                <a:solidFill>
                  <a:srgbClr val="000000"/>
                </a:solidFill>
                <a:latin typeface="Poppins Light"/>
                <a:ea typeface="Poppins Light"/>
                <a:cs typeface="Poppins Light"/>
                <a:sym typeface="Poppins Light"/>
              </a:rPr>
              <a:t>The Netherlands: </a:t>
            </a:r>
            <a:r>
              <a:rPr lang="en-US" sz="1600">
                <a:solidFill>
                  <a:srgbClr val="000000"/>
                </a:solidFill>
                <a:latin typeface="Poppins"/>
                <a:ea typeface="Poppins"/>
                <a:cs typeface="Poppins"/>
                <a:sym typeface="Poppins"/>
              </a:rPr>
              <a:t>+31 10 899 8276</a:t>
            </a:r>
          </a:p>
        </p:txBody>
      </p:sp>
      <p:grpSp>
        <p:nvGrpSpPr>
          <p:cNvPr id="33" name="Group 33"/>
          <p:cNvGrpSpPr/>
          <p:nvPr/>
        </p:nvGrpSpPr>
        <p:grpSpPr>
          <a:xfrm>
            <a:off x="9343484" y="4841806"/>
            <a:ext cx="4086039" cy="3553863"/>
            <a:chOff x="0" y="0"/>
            <a:chExt cx="5448052" cy="4738484"/>
          </a:xfrm>
        </p:grpSpPr>
        <p:grpSp>
          <p:nvGrpSpPr>
            <p:cNvPr id="34" name="Group 34"/>
            <p:cNvGrpSpPr/>
            <p:nvPr/>
          </p:nvGrpSpPr>
          <p:grpSpPr>
            <a:xfrm>
              <a:off x="0" y="0"/>
              <a:ext cx="5448052" cy="4738484"/>
              <a:chOff x="0" y="0"/>
              <a:chExt cx="1076158" cy="935997"/>
            </a:xfrm>
          </p:grpSpPr>
          <p:sp>
            <p:nvSpPr>
              <p:cNvPr id="35" name="Freeform 35"/>
              <p:cNvSpPr/>
              <p:nvPr/>
            </p:nvSpPr>
            <p:spPr>
              <a:xfrm>
                <a:off x="0" y="0"/>
                <a:ext cx="1076158" cy="935997"/>
              </a:xfrm>
              <a:custGeom>
                <a:avLst/>
                <a:gdLst/>
                <a:ahLst/>
                <a:cxnLst/>
                <a:rect l="l" t="t" r="r" b="b"/>
                <a:pathLst>
                  <a:path w="1076158" h="935997">
                    <a:moveTo>
                      <a:pt x="0" y="0"/>
                    </a:moveTo>
                    <a:lnTo>
                      <a:pt x="1076158" y="0"/>
                    </a:lnTo>
                    <a:lnTo>
                      <a:pt x="1076158" y="935997"/>
                    </a:lnTo>
                    <a:lnTo>
                      <a:pt x="0" y="935997"/>
                    </a:lnTo>
                    <a:close/>
                  </a:path>
                </a:pathLst>
              </a:custGeom>
              <a:solidFill>
                <a:srgbClr val="FFFFFF"/>
              </a:solidFill>
              <a:ln w="19050" cap="sq">
                <a:solidFill>
                  <a:srgbClr val="FFFFFF"/>
                </a:solidFill>
                <a:prstDash val="solid"/>
                <a:miter/>
              </a:ln>
            </p:spPr>
            <p:txBody>
              <a:bodyPr/>
              <a:lstStyle/>
              <a:p>
                <a:endParaRPr lang="en-NL"/>
              </a:p>
            </p:txBody>
          </p:sp>
          <p:sp>
            <p:nvSpPr>
              <p:cNvPr id="36" name="TextBox 36"/>
              <p:cNvSpPr txBox="1"/>
              <p:nvPr/>
            </p:nvSpPr>
            <p:spPr>
              <a:xfrm>
                <a:off x="0" y="-66675"/>
                <a:ext cx="1076158" cy="1002672"/>
              </a:xfrm>
              <a:prstGeom prst="rect">
                <a:avLst/>
              </a:prstGeom>
            </p:spPr>
            <p:txBody>
              <a:bodyPr lIns="50800" tIns="50800" rIns="50800" bIns="50800" rtlCol="0" anchor="ctr"/>
              <a:lstStyle/>
              <a:p>
                <a:pPr algn="ctr">
                  <a:lnSpc>
                    <a:spcPts val="3360"/>
                  </a:lnSpc>
                </a:pPr>
                <a:endParaRPr/>
              </a:p>
            </p:txBody>
          </p:sp>
        </p:grpSp>
        <p:sp>
          <p:nvSpPr>
            <p:cNvPr id="37" name="Freeform 37"/>
            <p:cNvSpPr/>
            <p:nvPr/>
          </p:nvSpPr>
          <p:spPr>
            <a:xfrm>
              <a:off x="2176656" y="632011"/>
              <a:ext cx="1094740" cy="1094740"/>
            </a:xfrm>
            <a:custGeom>
              <a:avLst/>
              <a:gdLst/>
              <a:ahLst/>
              <a:cxnLst/>
              <a:rect l="l" t="t" r="r" b="b"/>
              <a:pathLst>
                <a:path w="1094740" h="1094740">
                  <a:moveTo>
                    <a:pt x="0" y="0"/>
                  </a:moveTo>
                  <a:lnTo>
                    <a:pt x="1094740" y="0"/>
                  </a:lnTo>
                  <a:lnTo>
                    <a:pt x="1094740" y="1094740"/>
                  </a:lnTo>
                  <a:lnTo>
                    <a:pt x="0" y="1094740"/>
                  </a:lnTo>
                  <a:lnTo>
                    <a:pt x="0" y="0"/>
                  </a:lnTo>
                  <a:close/>
                </a:path>
              </a:pathLst>
            </a:custGeom>
            <a:blipFill>
              <a:blip r:embed="rId3"/>
              <a:stretch>
                <a:fillRect/>
              </a:stretch>
            </a:blipFill>
          </p:spPr>
          <p:txBody>
            <a:bodyPr/>
            <a:lstStyle/>
            <a:p>
              <a:endParaRPr lang="en-NL"/>
            </a:p>
          </p:txBody>
        </p:sp>
        <p:sp>
          <p:nvSpPr>
            <p:cNvPr id="38" name="TextBox 38"/>
            <p:cNvSpPr txBox="1"/>
            <p:nvPr/>
          </p:nvSpPr>
          <p:spPr>
            <a:xfrm>
              <a:off x="1948832" y="2168076"/>
              <a:ext cx="1550388" cy="544194"/>
            </a:xfrm>
            <a:prstGeom prst="rect">
              <a:avLst/>
            </a:prstGeom>
          </p:spPr>
          <p:txBody>
            <a:bodyPr lIns="0" tIns="0" rIns="0" bIns="0" rtlCol="0" anchor="t">
              <a:spAutoFit/>
            </a:bodyPr>
            <a:lstStyle/>
            <a:p>
              <a:pPr algn="just">
                <a:lnSpc>
                  <a:spcPts val="3360"/>
                </a:lnSpc>
                <a:spcBef>
                  <a:spcPct val="0"/>
                </a:spcBef>
              </a:pPr>
              <a:r>
                <a:rPr lang="en-US" sz="2400">
                  <a:solidFill>
                    <a:srgbClr val="000000"/>
                  </a:solidFill>
                  <a:latin typeface="Poppins Bold"/>
                  <a:ea typeface="Poppins Bold"/>
                  <a:cs typeface="Poppins Bold"/>
                  <a:sym typeface="Poppins Bold"/>
                </a:rPr>
                <a:t>Mail Us</a:t>
              </a:r>
            </a:p>
          </p:txBody>
        </p:sp>
        <p:sp>
          <p:nvSpPr>
            <p:cNvPr id="39" name="TextBox 39"/>
            <p:cNvSpPr txBox="1"/>
            <p:nvPr/>
          </p:nvSpPr>
          <p:spPr>
            <a:xfrm>
              <a:off x="879782" y="3172645"/>
              <a:ext cx="3688489" cy="361738"/>
            </a:xfrm>
            <a:prstGeom prst="rect">
              <a:avLst/>
            </a:prstGeom>
          </p:spPr>
          <p:txBody>
            <a:bodyPr lIns="0" tIns="0" rIns="0" bIns="0" rtlCol="0" anchor="t">
              <a:spAutoFit/>
            </a:bodyPr>
            <a:lstStyle/>
            <a:p>
              <a:pPr algn="ctr">
                <a:lnSpc>
                  <a:spcPts val="2240"/>
                </a:lnSpc>
                <a:spcBef>
                  <a:spcPct val="0"/>
                </a:spcBef>
              </a:pPr>
              <a:r>
                <a:rPr lang="en-US" sz="1600">
                  <a:solidFill>
                    <a:srgbClr val="000000"/>
                  </a:solidFill>
                  <a:latin typeface="Poppins Light"/>
                  <a:ea typeface="Poppins Light"/>
                  <a:cs typeface="Poppins Light"/>
                  <a:sym typeface="Poppins Light"/>
                  <a:hlinkClick r:id="rId4" tooltip="mailto:contact@tmspl.com"/>
                </a:rPr>
                <a:t>contact@tmspl.com</a:t>
              </a:r>
            </a:p>
          </p:txBody>
        </p:sp>
      </p:grpSp>
      <p:grpSp>
        <p:nvGrpSpPr>
          <p:cNvPr id="40" name="Group 40"/>
          <p:cNvGrpSpPr/>
          <p:nvPr/>
        </p:nvGrpSpPr>
        <p:grpSpPr>
          <a:xfrm>
            <a:off x="14620206" y="5375765"/>
            <a:ext cx="2485724" cy="2485724"/>
            <a:chOff x="0" y="0"/>
            <a:chExt cx="3314298" cy="3314298"/>
          </a:xfrm>
        </p:grpSpPr>
        <p:sp>
          <p:nvSpPr>
            <p:cNvPr id="41" name="Freeform 41"/>
            <p:cNvSpPr/>
            <p:nvPr/>
          </p:nvSpPr>
          <p:spPr>
            <a:xfrm>
              <a:off x="0" y="0"/>
              <a:ext cx="3314298" cy="3314298"/>
            </a:xfrm>
            <a:custGeom>
              <a:avLst/>
              <a:gdLst/>
              <a:ahLst/>
              <a:cxnLst/>
              <a:rect l="l" t="t" r="r" b="b"/>
              <a:pathLst>
                <a:path w="3314298" h="3314298">
                  <a:moveTo>
                    <a:pt x="0" y="0"/>
                  </a:moveTo>
                  <a:lnTo>
                    <a:pt x="3314298" y="0"/>
                  </a:lnTo>
                  <a:lnTo>
                    <a:pt x="3314298" y="3314298"/>
                  </a:lnTo>
                  <a:lnTo>
                    <a:pt x="0" y="3314298"/>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n-NL"/>
            </a:p>
          </p:txBody>
        </p:sp>
      </p:grpSp>
      <p:sp>
        <p:nvSpPr>
          <p:cNvPr id="42" name="TextBox 42"/>
          <p:cNvSpPr txBox="1"/>
          <p:nvPr/>
        </p:nvSpPr>
        <p:spPr>
          <a:xfrm>
            <a:off x="5546265" y="7209310"/>
            <a:ext cx="2718906" cy="269048"/>
          </a:xfrm>
          <a:prstGeom prst="rect">
            <a:avLst/>
          </a:prstGeom>
        </p:spPr>
        <p:txBody>
          <a:bodyPr lIns="0" tIns="0" rIns="0" bIns="0" rtlCol="0" anchor="t">
            <a:spAutoFit/>
          </a:bodyPr>
          <a:lstStyle/>
          <a:p>
            <a:pPr algn="just">
              <a:lnSpc>
                <a:spcPts val="2240"/>
              </a:lnSpc>
              <a:spcBef>
                <a:spcPct val="0"/>
              </a:spcBef>
            </a:pPr>
            <a:r>
              <a:rPr lang="en-US" sz="1600" dirty="0">
                <a:solidFill>
                  <a:srgbClr val="000000"/>
                </a:solidFill>
                <a:latin typeface="Poppins Light"/>
                <a:ea typeface="Poppins Light"/>
                <a:cs typeface="Poppins Light"/>
                <a:sym typeface="Poppins Light"/>
              </a:rPr>
              <a:t>India :</a:t>
            </a:r>
            <a:r>
              <a:rPr lang="en-US" sz="1600" dirty="0">
                <a:solidFill>
                  <a:srgbClr val="000000"/>
                </a:solidFill>
                <a:latin typeface="Poppins Light"/>
                <a:ea typeface="Poppins Light"/>
                <a:cs typeface="Poppins Light"/>
                <a:sym typeface="Poppins Light"/>
                <a:hlinkClick r:id="rId11" tooltip="tel:+919909348410"/>
              </a:rPr>
              <a:t> +91-7</a:t>
            </a:r>
            <a:r>
              <a:rPr lang="en-US" sz="1600" dirty="0">
                <a:solidFill>
                  <a:srgbClr val="000000"/>
                </a:solidFill>
                <a:latin typeface="Poppins"/>
                <a:ea typeface="Poppins"/>
                <a:cs typeface="Poppins"/>
                <a:sym typeface="Poppins"/>
                <a:hlinkClick r:id="rId11" tooltip="tel:+919909348410"/>
              </a:rPr>
              <a:t>940504060</a:t>
            </a:r>
            <a:endParaRPr lang="en-US" sz="1600" dirty="0">
              <a:solidFill>
                <a:srgbClr val="000000"/>
              </a:solidFill>
              <a:latin typeface="Poppins"/>
              <a:ea typeface="Poppins"/>
              <a:cs typeface="Poppins"/>
              <a:sym typeface="Poppins"/>
            </a:endParaRPr>
          </a:p>
        </p:txBody>
      </p:sp>
      <p:grpSp>
        <p:nvGrpSpPr>
          <p:cNvPr id="43" name="Group 42">
            <a:extLst>
              <a:ext uri="{FF2B5EF4-FFF2-40B4-BE49-F238E27FC236}">
                <a16:creationId xmlns:a16="http://schemas.microsoft.com/office/drawing/2014/main" id="{E8DE69E6-D199-F4B0-90D2-5EF4E91985E8}"/>
              </a:ext>
            </a:extLst>
          </p:cNvPr>
          <p:cNvGrpSpPr/>
          <p:nvPr/>
        </p:nvGrpSpPr>
        <p:grpSpPr>
          <a:xfrm>
            <a:off x="0" y="9982077"/>
            <a:ext cx="18316575" cy="148628"/>
            <a:chOff x="0" y="9924021"/>
            <a:chExt cx="18316575" cy="148628"/>
          </a:xfrm>
        </p:grpSpPr>
        <p:sp>
          <p:nvSpPr>
            <p:cNvPr id="44" name="Rectangle 43">
              <a:extLst>
                <a:ext uri="{FF2B5EF4-FFF2-40B4-BE49-F238E27FC236}">
                  <a16:creationId xmlns:a16="http://schemas.microsoft.com/office/drawing/2014/main" id="{B4745F83-955F-481D-9365-91C3E27AACE9}"/>
                </a:ext>
              </a:extLst>
            </p:cNvPr>
            <p:cNvSpPr/>
            <p:nvPr/>
          </p:nvSpPr>
          <p:spPr>
            <a:xfrm>
              <a:off x="0" y="9924021"/>
              <a:ext cx="6105525" cy="148108"/>
            </a:xfrm>
            <a:prstGeom prst="rect">
              <a:avLst/>
            </a:prstGeom>
            <a:solidFill>
              <a:srgbClr val="20ADE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5" name="Rectangle 44">
              <a:extLst>
                <a:ext uri="{FF2B5EF4-FFF2-40B4-BE49-F238E27FC236}">
                  <a16:creationId xmlns:a16="http://schemas.microsoft.com/office/drawing/2014/main" id="{7265B3E8-2F02-5846-B330-DD26B07F218B}"/>
                </a:ext>
              </a:extLst>
            </p:cNvPr>
            <p:cNvSpPr/>
            <p:nvPr/>
          </p:nvSpPr>
          <p:spPr>
            <a:xfrm>
              <a:off x="6105525" y="9924166"/>
              <a:ext cx="6105525" cy="148108"/>
            </a:xfrm>
            <a:prstGeom prst="rect">
              <a:avLst/>
            </a:prstGeom>
            <a:solidFill>
              <a:srgbClr val="61B85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6" name="Rectangle 45">
              <a:extLst>
                <a:ext uri="{FF2B5EF4-FFF2-40B4-BE49-F238E27FC236}">
                  <a16:creationId xmlns:a16="http://schemas.microsoft.com/office/drawing/2014/main" id="{FA39B900-AA6D-48DE-32B4-6EF91BDD6956}"/>
                </a:ext>
              </a:extLst>
            </p:cNvPr>
            <p:cNvSpPr/>
            <p:nvPr/>
          </p:nvSpPr>
          <p:spPr>
            <a:xfrm>
              <a:off x="12211050" y="9924541"/>
              <a:ext cx="6105525" cy="148108"/>
            </a:xfrm>
            <a:prstGeom prst="rect">
              <a:avLst/>
            </a:prstGeom>
            <a:solidFill>
              <a:srgbClr val="FFDE5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9028653" y="426199"/>
            <a:ext cx="8607182" cy="717477"/>
          </a:xfrm>
          <a:prstGeom prst="rect">
            <a:avLst/>
          </a:prstGeom>
        </p:spPr>
        <p:txBody>
          <a:bodyPr lIns="0" tIns="0" rIns="0" bIns="0" rtlCol="0" anchor="t">
            <a:spAutoFit/>
          </a:bodyPr>
          <a:lstStyle/>
          <a:p>
            <a:pPr marL="0" lvl="0" indent="0" algn="ctr">
              <a:lnSpc>
                <a:spcPts val="5599"/>
              </a:lnSpc>
              <a:spcBef>
                <a:spcPct val="0"/>
              </a:spcBef>
            </a:pPr>
            <a:r>
              <a:rPr lang="en-US" sz="3999" spc="203">
                <a:solidFill>
                  <a:srgbClr val="000000"/>
                </a:solidFill>
                <a:latin typeface="Poppins Bold"/>
                <a:ea typeface="Poppins Bold"/>
                <a:cs typeface="Poppins Bold"/>
                <a:sym typeface="Poppins Bold"/>
              </a:rPr>
              <a:t>Numbers</a:t>
            </a:r>
          </a:p>
        </p:txBody>
      </p:sp>
      <p:grpSp>
        <p:nvGrpSpPr>
          <p:cNvPr id="3" name="Group 3"/>
          <p:cNvGrpSpPr>
            <a:grpSpLocks noChangeAspect="1"/>
          </p:cNvGrpSpPr>
          <p:nvPr/>
        </p:nvGrpSpPr>
        <p:grpSpPr>
          <a:xfrm>
            <a:off x="0" y="1255538"/>
            <a:ext cx="18288000" cy="10287000"/>
            <a:chOff x="0" y="0"/>
            <a:chExt cx="16256000" cy="9144000"/>
          </a:xfrm>
        </p:grpSpPr>
        <p:sp>
          <p:nvSpPr>
            <p:cNvPr id="4" name="Freeform 4"/>
            <p:cNvSpPr/>
            <p:nvPr/>
          </p:nvSpPr>
          <p:spPr>
            <a:xfrm>
              <a:off x="0" y="0"/>
              <a:ext cx="16256000" cy="9144000"/>
            </a:xfrm>
            <a:custGeom>
              <a:avLst/>
              <a:gdLst/>
              <a:ahLst/>
              <a:cxnLst/>
              <a:rect l="l" t="t" r="r" b="b"/>
              <a:pathLst>
                <a:path w="16256000" h="9144000">
                  <a:moveTo>
                    <a:pt x="0" y="0"/>
                  </a:moveTo>
                  <a:lnTo>
                    <a:pt x="16256000" y="0"/>
                  </a:lnTo>
                  <a:lnTo>
                    <a:pt x="16256000" y="9144000"/>
                  </a:lnTo>
                  <a:lnTo>
                    <a:pt x="0" y="9144000"/>
                  </a:lnTo>
                  <a:lnTo>
                    <a:pt x="0" y="0"/>
                  </a:lnTo>
                  <a:close/>
                </a:path>
              </a:pathLst>
            </a:custGeom>
            <a:blipFill>
              <a:blip r:embed="rId2"/>
              <a:stretch>
                <a:fillRect/>
              </a:stretch>
            </a:blipFill>
          </p:spPr>
          <p:txBody>
            <a:bodyPr/>
            <a:lstStyle/>
            <a:p>
              <a:endParaRPr lang="en-NL"/>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r="-34664" b="-848"/>
            </a:stretch>
          </a:blipFill>
        </p:spPr>
        <p:txBody>
          <a:bodyPr/>
          <a:lstStyle/>
          <a:p>
            <a:endParaRPr lang="en-IN" dirty="0"/>
          </a:p>
        </p:txBody>
      </p:sp>
      <p:sp>
        <p:nvSpPr>
          <p:cNvPr id="3" name="TextBox 3"/>
          <p:cNvSpPr txBox="1"/>
          <p:nvPr/>
        </p:nvSpPr>
        <p:spPr>
          <a:xfrm>
            <a:off x="414114" y="4581447"/>
            <a:ext cx="886271" cy="514350"/>
          </a:xfrm>
          <a:prstGeom prst="rect">
            <a:avLst/>
          </a:prstGeom>
        </p:spPr>
        <p:txBody>
          <a:bodyPr lIns="0" tIns="0" rIns="0" bIns="0" rtlCol="0" anchor="t">
            <a:spAutoFit/>
          </a:bodyPr>
          <a:lstStyle/>
          <a:p>
            <a:pPr algn="ctr">
              <a:lnSpc>
                <a:spcPts val="4200"/>
              </a:lnSpc>
            </a:pPr>
            <a:r>
              <a:rPr lang="en-US" sz="3000" b="1">
                <a:solidFill>
                  <a:srgbClr val="000000"/>
                </a:solidFill>
                <a:latin typeface="Montserrat Bold"/>
                <a:ea typeface="Montserrat Bold"/>
                <a:cs typeface="Montserrat Bold"/>
                <a:sym typeface="Montserrat Bold"/>
              </a:rPr>
              <a:t>1998</a:t>
            </a:r>
          </a:p>
        </p:txBody>
      </p:sp>
      <p:sp>
        <p:nvSpPr>
          <p:cNvPr id="4" name="TextBox 4"/>
          <p:cNvSpPr txBox="1"/>
          <p:nvPr/>
        </p:nvSpPr>
        <p:spPr>
          <a:xfrm>
            <a:off x="138547" y="5157392"/>
            <a:ext cx="1437405" cy="533466"/>
          </a:xfrm>
          <a:prstGeom prst="rect">
            <a:avLst/>
          </a:prstGeom>
        </p:spPr>
        <p:txBody>
          <a:bodyPr lIns="0" tIns="0" rIns="0" bIns="0" rtlCol="0" anchor="t">
            <a:spAutoFit/>
          </a:bodyPr>
          <a:lstStyle/>
          <a:p>
            <a:pPr algn="ctr">
              <a:lnSpc>
                <a:spcPts val="2100"/>
              </a:lnSpc>
            </a:pPr>
            <a:r>
              <a:rPr lang="en-US" sz="1500">
                <a:solidFill>
                  <a:srgbClr val="000000"/>
                </a:solidFill>
                <a:latin typeface="Montserrat"/>
                <a:ea typeface="Montserrat"/>
                <a:cs typeface="Montserrat"/>
                <a:sym typeface="Montserrat"/>
              </a:rPr>
              <a:t>LAUNCHED</a:t>
            </a:r>
          </a:p>
          <a:p>
            <a:pPr algn="ctr">
              <a:lnSpc>
                <a:spcPts val="2100"/>
              </a:lnSpc>
            </a:pPr>
            <a:r>
              <a:rPr lang="en-US" sz="1500">
                <a:solidFill>
                  <a:srgbClr val="000000"/>
                </a:solidFill>
                <a:latin typeface="Montserrat"/>
                <a:ea typeface="Montserrat"/>
                <a:cs typeface="Montserrat"/>
                <a:sym typeface="Montserrat"/>
              </a:rPr>
              <a:t>AUTOBANK</a:t>
            </a:r>
          </a:p>
        </p:txBody>
      </p:sp>
      <p:sp>
        <p:nvSpPr>
          <p:cNvPr id="5" name="TextBox 5"/>
          <p:cNvSpPr txBox="1"/>
          <p:nvPr/>
        </p:nvSpPr>
        <p:spPr>
          <a:xfrm>
            <a:off x="3415420" y="6615923"/>
            <a:ext cx="972066" cy="514350"/>
          </a:xfrm>
          <a:prstGeom prst="rect">
            <a:avLst/>
          </a:prstGeom>
        </p:spPr>
        <p:txBody>
          <a:bodyPr wrap="square" lIns="0" tIns="0" rIns="0" bIns="0" rtlCol="0" anchor="t">
            <a:spAutoFit/>
          </a:bodyPr>
          <a:lstStyle/>
          <a:p>
            <a:pPr algn="ctr">
              <a:lnSpc>
                <a:spcPts val="4200"/>
              </a:lnSpc>
            </a:pPr>
            <a:r>
              <a:rPr lang="en-US" sz="3000" b="1" dirty="0">
                <a:solidFill>
                  <a:srgbClr val="000000"/>
                </a:solidFill>
                <a:latin typeface="Montserrat Bold"/>
                <a:ea typeface="Montserrat Bold"/>
                <a:cs typeface="Montserrat Bold"/>
                <a:sym typeface="Montserrat Bold"/>
              </a:rPr>
              <a:t>1999</a:t>
            </a:r>
          </a:p>
        </p:txBody>
      </p:sp>
      <p:sp>
        <p:nvSpPr>
          <p:cNvPr id="6" name="TextBox 6"/>
          <p:cNvSpPr txBox="1"/>
          <p:nvPr/>
        </p:nvSpPr>
        <p:spPr>
          <a:xfrm>
            <a:off x="2898770" y="7235048"/>
            <a:ext cx="1910792" cy="533466"/>
          </a:xfrm>
          <a:prstGeom prst="rect">
            <a:avLst/>
          </a:prstGeom>
        </p:spPr>
        <p:txBody>
          <a:bodyPr lIns="0" tIns="0" rIns="0" bIns="0" rtlCol="0" anchor="t">
            <a:spAutoFit/>
          </a:bodyPr>
          <a:lstStyle/>
          <a:p>
            <a:pPr algn="ctr">
              <a:lnSpc>
                <a:spcPts val="2100"/>
              </a:lnSpc>
            </a:pPr>
            <a:r>
              <a:rPr lang="en-US" sz="1500" dirty="0">
                <a:solidFill>
                  <a:srgbClr val="000000"/>
                </a:solidFill>
                <a:latin typeface="Montserrat"/>
                <a:ea typeface="Montserrat"/>
                <a:cs typeface="Montserrat"/>
                <a:sym typeface="Montserrat"/>
              </a:rPr>
              <a:t>MICROSOFT GOLD PARTNER</a:t>
            </a:r>
          </a:p>
        </p:txBody>
      </p:sp>
      <p:sp>
        <p:nvSpPr>
          <p:cNvPr id="7" name="Freeform 7"/>
          <p:cNvSpPr/>
          <p:nvPr/>
        </p:nvSpPr>
        <p:spPr>
          <a:xfrm>
            <a:off x="1671203" y="4137910"/>
            <a:ext cx="8187510" cy="2374378"/>
          </a:xfrm>
          <a:custGeom>
            <a:avLst/>
            <a:gdLst/>
            <a:ahLst/>
            <a:cxnLst/>
            <a:rect l="l" t="t" r="r" b="b"/>
            <a:pathLst>
              <a:path w="8187510" h="2374378">
                <a:moveTo>
                  <a:pt x="0" y="0"/>
                </a:moveTo>
                <a:lnTo>
                  <a:pt x="8187510" y="0"/>
                </a:lnTo>
                <a:lnTo>
                  <a:pt x="8187510" y="2374377"/>
                </a:lnTo>
                <a:lnTo>
                  <a:pt x="0" y="2374377"/>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N"/>
          </a:p>
        </p:txBody>
      </p:sp>
      <p:sp>
        <p:nvSpPr>
          <p:cNvPr id="8" name="Freeform 8"/>
          <p:cNvSpPr/>
          <p:nvPr/>
        </p:nvSpPr>
        <p:spPr>
          <a:xfrm>
            <a:off x="9425463" y="4137910"/>
            <a:ext cx="8187510" cy="2374378"/>
          </a:xfrm>
          <a:custGeom>
            <a:avLst/>
            <a:gdLst/>
            <a:ahLst/>
            <a:cxnLst/>
            <a:rect l="l" t="t" r="r" b="b"/>
            <a:pathLst>
              <a:path w="8187510" h="2374378">
                <a:moveTo>
                  <a:pt x="0" y="0"/>
                </a:moveTo>
                <a:lnTo>
                  <a:pt x="8187510" y="0"/>
                </a:lnTo>
                <a:lnTo>
                  <a:pt x="8187510" y="2374377"/>
                </a:lnTo>
                <a:lnTo>
                  <a:pt x="0" y="2374377"/>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IN"/>
          </a:p>
        </p:txBody>
      </p:sp>
      <p:sp>
        <p:nvSpPr>
          <p:cNvPr id="9" name="TextBox 9"/>
          <p:cNvSpPr txBox="1"/>
          <p:nvPr/>
        </p:nvSpPr>
        <p:spPr>
          <a:xfrm>
            <a:off x="5345141" y="2596259"/>
            <a:ext cx="1131859" cy="514350"/>
          </a:xfrm>
          <a:prstGeom prst="rect">
            <a:avLst/>
          </a:prstGeom>
        </p:spPr>
        <p:txBody>
          <a:bodyPr wrap="square" lIns="0" tIns="0" rIns="0" bIns="0" rtlCol="0" anchor="t">
            <a:spAutoFit/>
          </a:bodyPr>
          <a:lstStyle/>
          <a:p>
            <a:pPr algn="ctr">
              <a:lnSpc>
                <a:spcPts val="4200"/>
              </a:lnSpc>
            </a:pPr>
            <a:r>
              <a:rPr lang="en-US" sz="3000" b="1" dirty="0">
                <a:solidFill>
                  <a:srgbClr val="000000"/>
                </a:solidFill>
                <a:latin typeface="Montserrat Bold"/>
                <a:ea typeface="Montserrat Bold"/>
                <a:cs typeface="Montserrat Bold"/>
                <a:sym typeface="Montserrat Bold"/>
              </a:rPr>
              <a:t>2000</a:t>
            </a:r>
          </a:p>
        </p:txBody>
      </p:sp>
      <p:sp>
        <p:nvSpPr>
          <p:cNvPr id="10" name="TextBox 10"/>
          <p:cNvSpPr txBox="1"/>
          <p:nvPr/>
        </p:nvSpPr>
        <p:spPr>
          <a:xfrm>
            <a:off x="3716085" y="3253484"/>
            <a:ext cx="4258238" cy="533466"/>
          </a:xfrm>
          <a:prstGeom prst="rect">
            <a:avLst/>
          </a:prstGeom>
        </p:spPr>
        <p:txBody>
          <a:bodyPr lIns="0" tIns="0" rIns="0" bIns="0" rtlCol="0" anchor="t">
            <a:spAutoFit/>
          </a:bodyPr>
          <a:lstStyle/>
          <a:p>
            <a:pPr algn="ctr">
              <a:lnSpc>
                <a:spcPts val="2100"/>
              </a:lnSpc>
            </a:pPr>
            <a:r>
              <a:rPr lang="en-US" sz="1500">
                <a:solidFill>
                  <a:srgbClr val="000000"/>
                </a:solidFill>
                <a:latin typeface="Montserrat"/>
                <a:ea typeface="Montserrat"/>
                <a:cs typeface="Montserrat"/>
                <a:sym typeface="Montserrat"/>
              </a:rPr>
              <a:t>LAUNCHED CORE BANKING SOLUTION PRODUCT</a:t>
            </a:r>
          </a:p>
        </p:txBody>
      </p:sp>
      <p:sp>
        <p:nvSpPr>
          <p:cNvPr id="11" name="TextBox 11"/>
          <p:cNvSpPr txBox="1"/>
          <p:nvPr/>
        </p:nvSpPr>
        <p:spPr>
          <a:xfrm>
            <a:off x="7243344" y="6615923"/>
            <a:ext cx="1093689" cy="514350"/>
          </a:xfrm>
          <a:prstGeom prst="rect">
            <a:avLst/>
          </a:prstGeom>
        </p:spPr>
        <p:txBody>
          <a:bodyPr wrap="square" lIns="0" tIns="0" rIns="0" bIns="0" rtlCol="0" anchor="t">
            <a:spAutoFit/>
          </a:bodyPr>
          <a:lstStyle/>
          <a:p>
            <a:pPr algn="ctr">
              <a:lnSpc>
                <a:spcPts val="4200"/>
              </a:lnSpc>
            </a:pPr>
            <a:r>
              <a:rPr lang="en-US" sz="3000" b="1" dirty="0">
                <a:solidFill>
                  <a:srgbClr val="000000"/>
                </a:solidFill>
                <a:latin typeface="Montserrat Bold"/>
                <a:ea typeface="Montserrat Bold"/>
                <a:cs typeface="Montserrat Bold"/>
                <a:sym typeface="Montserrat Bold"/>
              </a:rPr>
              <a:t>2008</a:t>
            </a:r>
          </a:p>
        </p:txBody>
      </p:sp>
      <p:sp>
        <p:nvSpPr>
          <p:cNvPr id="12" name="TextBox 12"/>
          <p:cNvSpPr txBox="1"/>
          <p:nvPr/>
        </p:nvSpPr>
        <p:spPr>
          <a:xfrm>
            <a:off x="6087368" y="7268632"/>
            <a:ext cx="3304933" cy="1600200"/>
          </a:xfrm>
          <a:prstGeom prst="rect">
            <a:avLst/>
          </a:prstGeom>
        </p:spPr>
        <p:txBody>
          <a:bodyPr lIns="0" tIns="0" rIns="0" bIns="0" rtlCol="0" anchor="t">
            <a:spAutoFit/>
          </a:bodyPr>
          <a:lstStyle/>
          <a:p>
            <a:pPr algn="ctr">
              <a:lnSpc>
                <a:spcPts val="2100"/>
              </a:lnSpc>
            </a:pPr>
            <a:r>
              <a:rPr lang="en-US" sz="1500" dirty="0">
                <a:solidFill>
                  <a:srgbClr val="000000"/>
                </a:solidFill>
                <a:latin typeface="Montserrat"/>
                <a:ea typeface="Montserrat"/>
                <a:cs typeface="Montserrat"/>
                <a:sym typeface="Montserrat"/>
              </a:rPr>
              <a:t>INTERNATIONAL EXPANSION OF TEAM AND BUSINESS</a:t>
            </a:r>
          </a:p>
          <a:p>
            <a:pPr algn="ctr">
              <a:lnSpc>
                <a:spcPts val="2100"/>
              </a:lnSpc>
            </a:pPr>
            <a:endParaRPr lang="en-US" sz="1500" dirty="0">
              <a:solidFill>
                <a:srgbClr val="000000"/>
              </a:solidFill>
              <a:latin typeface="Montserrat"/>
              <a:ea typeface="Montserrat"/>
              <a:cs typeface="Montserrat"/>
              <a:sym typeface="Montserrat"/>
            </a:endParaRPr>
          </a:p>
          <a:p>
            <a:pPr algn="ctr">
              <a:lnSpc>
                <a:spcPts val="2100"/>
              </a:lnSpc>
            </a:pPr>
            <a:r>
              <a:rPr lang="en-US" sz="1500" dirty="0">
                <a:solidFill>
                  <a:srgbClr val="000000"/>
                </a:solidFill>
                <a:latin typeface="Montserrat"/>
                <a:ea typeface="Montserrat"/>
                <a:cs typeface="Montserrat"/>
                <a:sym typeface="Montserrat"/>
              </a:rPr>
              <a:t>THE USA, EUROPE, UAE, AUSTRALIA, SINGAPORE AND NEW ZEALAND</a:t>
            </a:r>
          </a:p>
        </p:txBody>
      </p:sp>
      <p:sp>
        <p:nvSpPr>
          <p:cNvPr id="13" name="TextBox 13"/>
          <p:cNvSpPr txBox="1"/>
          <p:nvPr/>
        </p:nvSpPr>
        <p:spPr>
          <a:xfrm>
            <a:off x="9229962" y="3626027"/>
            <a:ext cx="999569" cy="514350"/>
          </a:xfrm>
          <a:prstGeom prst="rect">
            <a:avLst/>
          </a:prstGeom>
        </p:spPr>
        <p:txBody>
          <a:bodyPr wrap="square" lIns="0" tIns="0" rIns="0" bIns="0" rtlCol="0" anchor="t">
            <a:spAutoFit/>
          </a:bodyPr>
          <a:lstStyle/>
          <a:p>
            <a:pPr algn="ctr">
              <a:lnSpc>
                <a:spcPts val="4200"/>
              </a:lnSpc>
            </a:pPr>
            <a:r>
              <a:rPr lang="en-US" sz="3000" b="1" dirty="0">
                <a:solidFill>
                  <a:srgbClr val="000000"/>
                </a:solidFill>
                <a:latin typeface="Montserrat Bold"/>
                <a:ea typeface="Montserrat Bold"/>
                <a:cs typeface="Montserrat Bold"/>
                <a:sym typeface="Montserrat Bold"/>
              </a:rPr>
              <a:t>2017</a:t>
            </a:r>
          </a:p>
        </p:txBody>
      </p:sp>
      <p:sp>
        <p:nvSpPr>
          <p:cNvPr id="14" name="TextBox 14"/>
          <p:cNvSpPr txBox="1"/>
          <p:nvPr/>
        </p:nvSpPr>
        <p:spPr>
          <a:xfrm>
            <a:off x="7884621" y="4246167"/>
            <a:ext cx="3556712" cy="533400"/>
          </a:xfrm>
          <a:prstGeom prst="rect">
            <a:avLst/>
          </a:prstGeom>
        </p:spPr>
        <p:txBody>
          <a:bodyPr lIns="0" tIns="0" rIns="0" bIns="0" rtlCol="0" anchor="t">
            <a:spAutoFit/>
          </a:bodyPr>
          <a:lstStyle/>
          <a:p>
            <a:pPr marL="0" lvl="0" indent="0" algn="ctr">
              <a:lnSpc>
                <a:spcPts val="2100"/>
              </a:lnSpc>
              <a:spcBef>
                <a:spcPct val="0"/>
              </a:spcBef>
            </a:pPr>
            <a:r>
              <a:rPr lang="en-US" sz="1500" u="none" strike="noStrike">
                <a:solidFill>
                  <a:srgbClr val="000000"/>
                </a:solidFill>
                <a:latin typeface="Montserrat"/>
                <a:ea typeface="Montserrat"/>
                <a:cs typeface="Montserrat"/>
                <a:sym typeface="Montserrat"/>
              </a:rPr>
              <a:t>CYBERSECURITY CONSULTING BUSINESS STARTED</a:t>
            </a:r>
          </a:p>
        </p:txBody>
      </p:sp>
      <p:sp>
        <p:nvSpPr>
          <p:cNvPr id="15" name="TextBox 15"/>
          <p:cNvSpPr txBox="1"/>
          <p:nvPr/>
        </p:nvSpPr>
        <p:spPr>
          <a:xfrm>
            <a:off x="11192890" y="6634973"/>
            <a:ext cx="972065" cy="514350"/>
          </a:xfrm>
          <a:prstGeom prst="rect">
            <a:avLst/>
          </a:prstGeom>
        </p:spPr>
        <p:txBody>
          <a:bodyPr wrap="square" lIns="0" tIns="0" rIns="0" bIns="0" rtlCol="0" anchor="t">
            <a:spAutoFit/>
          </a:bodyPr>
          <a:lstStyle/>
          <a:p>
            <a:pPr algn="ctr">
              <a:lnSpc>
                <a:spcPts val="4200"/>
              </a:lnSpc>
            </a:pPr>
            <a:r>
              <a:rPr lang="en-US" sz="3000" b="1" dirty="0">
                <a:solidFill>
                  <a:srgbClr val="000000"/>
                </a:solidFill>
                <a:latin typeface="Montserrat Bold"/>
                <a:ea typeface="Montserrat Bold"/>
                <a:cs typeface="Montserrat Bold"/>
                <a:sym typeface="Montserrat Bold"/>
              </a:rPr>
              <a:t>2018</a:t>
            </a:r>
          </a:p>
        </p:txBody>
      </p:sp>
      <p:sp>
        <p:nvSpPr>
          <p:cNvPr id="16" name="TextBox 16"/>
          <p:cNvSpPr txBox="1"/>
          <p:nvPr/>
        </p:nvSpPr>
        <p:spPr>
          <a:xfrm>
            <a:off x="10668651" y="7252017"/>
            <a:ext cx="1910792" cy="266733"/>
          </a:xfrm>
          <a:prstGeom prst="rect">
            <a:avLst/>
          </a:prstGeom>
        </p:spPr>
        <p:txBody>
          <a:bodyPr lIns="0" tIns="0" rIns="0" bIns="0" rtlCol="0" anchor="t">
            <a:spAutoFit/>
          </a:bodyPr>
          <a:lstStyle/>
          <a:p>
            <a:pPr marL="0" lvl="0" indent="0" algn="ctr">
              <a:lnSpc>
                <a:spcPts val="2100"/>
              </a:lnSpc>
              <a:spcBef>
                <a:spcPct val="0"/>
              </a:spcBef>
            </a:pPr>
            <a:r>
              <a:rPr lang="en-US" sz="1500" u="none" strike="noStrike">
                <a:solidFill>
                  <a:srgbClr val="000000"/>
                </a:solidFill>
                <a:latin typeface="Montserrat"/>
                <a:ea typeface="Montserrat"/>
                <a:cs typeface="Montserrat"/>
                <a:sym typeface="Montserrat"/>
              </a:rPr>
              <a:t>SAP PARTNERSHIP</a:t>
            </a:r>
          </a:p>
        </p:txBody>
      </p:sp>
      <p:sp>
        <p:nvSpPr>
          <p:cNvPr id="17" name="TextBox 17"/>
          <p:cNvSpPr txBox="1"/>
          <p:nvPr/>
        </p:nvSpPr>
        <p:spPr>
          <a:xfrm>
            <a:off x="12983213" y="2596259"/>
            <a:ext cx="961387" cy="514350"/>
          </a:xfrm>
          <a:prstGeom prst="rect">
            <a:avLst/>
          </a:prstGeom>
        </p:spPr>
        <p:txBody>
          <a:bodyPr wrap="square" lIns="0" tIns="0" rIns="0" bIns="0" rtlCol="0" anchor="t">
            <a:spAutoFit/>
          </a:bodyPr>
          <a:lstStyle/>
          <a:p>
            <a:pPr algn="ctr">
              <a:lnSpc>
                <a:spcPts val="4200"/>
              </a:lnSpc>
            </a:pPr>
            <a:r>
              <a:rPr lang="en-US" sz="3000" b="1" dirty="0">
                <a:solidFill>
                  <a:srgbClr val="000000"/>
                </a:solidFill>
                <a:latin typeface="Montserrat Bold"/>
                <a:ea typeface="Montserrat Bold"/>
                <a:cs typeface="Montserrat Bold"/>
                <a:sym typeface="Montserrat Bold"/>
              </a:rPr>
              <a:t>2019</a:t>
            </a:r>
          </a:p>
        </p:txBody>
      </p:sp>
      <p:sp>
        <p:nvSpPr>
          <p:cNvPr id="18" name="TextBox 18"/>
          <p:cNvSpPr txBox="1"/>
          <p:nvPr/>
        </p:nvSpPr>
        <p:spPr>
          <a:xfrm>
            <a:off x="12487812" y="3253484"/>
            <a:ext cx="1910792" cy="533466"/>
          </a:xfrm>
          <a:prstGeom prst="rect">
            <a:avLst/>
          </a:prstGeom>
        </p:spPr>
        <p:txBody>
          <a:bodyPr lIns="0" tIns="0" rIns="0" bIns="0" rtlCol="0" anchor="t">
            <a:spAutoFit/>
          </a:bodyPr>
          <a:lstStyle/>
          <a:p>
            <a:pPr marL="0" lvl="0" indent="0" algn="ctr">
              <a:lnSpc>
                <a:spcPts val="2100"/>
              </a:lnSpc>
              <a:spcBef>
                <a:spcPct val="0"/>
              </a:spcBef>
            </a:pPr>
            <a:r>
              <a:rPr lang="en-US" sz="1500" u="none" strike="noStrike">
                <a:solidFill>
                  <a:srgbClr val="000000"/>
                </a:solidFill>
                <a:latin typeface="Montserrat"/>
                <a:ea typeface="Montserrat"/>
                <a:cs typeface="Montserrat"/>
                <a:sym typeface="Montserrat"/>
              </a:rPr>
              <a:t>LAUNCHED CLUBSOFT </a:t>
            </a:r>
          </a:p>
        </p:txBody>
      </p:sp>
      <p:sp>
        <p:nvSpPr>
          <p:cNvPr id="19" name="TextBox 19"/>
          <p:cNvSpPr txBox="1"/>
          <p:nvPr/>
        </p:nvSpPr>
        <p:spPr>
          <a:xfrm>
            <a:off x="14930109" y="6615923"/>
            <a:ext cx="972065" cy="514350"/>
          </a:xfrm>
          <a:prstGeom prst="rect">
            <a:avLst/>
          </a:prstGeom>
        </p:spPr>
        <p:txBody>
          <a:bodyPr wrap="square" lIns="0" tIns="0" rIns="0" bIns="0" rtlCol="0" anchor="t">
            <a:spAutoFit/>
          </a:bodyPr>
          <a:lstStyle/>
          <a:p>
            <a:pPr algn="ctr">
              <a:lnSpc>
                <a:spcPts val="4200"/>
              </a:lnSpc>
            </a:pPr>
            <a:r>
              <a:rPr lang="en-US" sz="3000" b="1" dirty="0">
                <a:solidFill>
                  <a:srgbClr val="000000"/>
                </a:solidFill>
                <a:latin typeface="Montserrat Bold"/>
                <a:ea typeface="Montserrat Bold"/>
                <a:cs typeface="Montserrat Bold"/>
                <a:sym typeface="Montserrat Bold"/>
              </a:rPr>
              <a:t>2022</a:t>
            </a:r>
          </a:p>
        </p:txBody>
      </p:sp>
      <p:sp>
        <p:nvSpPr>
          <p:cNvPr id="20" name="TextBox 20"/>
          <p:cNvSpPr txBox="1"/>
          <p:nvPr/>
        </p:nvSpPr>
        <p:spPr>
          <a:xfrm>
            <a:off x="13855792" y="7235048"/>
            <a:ext cx="3078659" cy="800199"/>
          </a:xfrm>
          <a:prstGeom prst="rect">
            <a:avLst/>
          </a:prstGeom>
        </p:spPr>
        <p:txBody>
          <a:bodyPr lIns="0" tIns="0" rIns="0" bIns="0" rtlCol="0" anchor="t">
            <a:spAutoFit/>
          </a:bodyPr>
          <a:lstStyle/>
          <a:p>
            <a:pPr marL="0" lvl="0" indent="0" algn="ctr">
              <a:lnSpc>
                <a:spcPts val="2100"/>
              </a:lnSpc>
              <a:spcBef>
                <a:spcPct val="0"/>
              </a:spcBef>
            </a:pPr>
            <a:r>
              <a:rPr lang="en-US" sz="1500">
                <a:solidFill>
                  <a:srgbClr val="000000"/>
                </a:solidFill>
                <a:latin typeface="Montserrat"/>
                <a:ea typeface="Montserrat"/>
                <a:cs typeface="Montserrat"/>
                <a:sym typeface="Montserrat"/>
              </a:rPr>
              <a:t>SETUP OF </a:t>
            </a:r>
            <a:r>
              <a:rPr lang="en-US" sz="1500" u="none" strike="noStrike">
                <a:solidFill>
                  <a:srgbClr val="000000"/>
                </a:solidFill>
                <a:latin typeface="Montserrat"/>
                <a:ea typeface="Montserrat"/>
                <a:cs typeface="Montserrat"/>
                <a:sym typeface="Montserrat"/>
              </a:rPr>
              <a:t>EU OFFICE FOR OFFERING SERVICES AND PRODUCTS</a:t>
            </a:r>
          </a:p>
        </p:txBody>
      </p:sp>
      <p:sp>
        <p:nvSpPr>
          <p:cNvPr id="21" name="TextBox 21"/>
          <p:cNvSpPr txBox="1"/>
          <p:nvPr/>
        </p:nvSpPr>
        <p:spPr>
          <a:xfrm>
            <a:off x="16790422" y="3626027"/>
            <a:ext cx="997867" cy="514350"/>
          </a:xfrm>
          <a:prstGeom prst="rect">
            <a:avLst/>
          </a:prstGeom>
        </p:spPr>
        <p:txBody>
          <a:bodyPr wrap="square" lIns="0" tIns="0" rIns="0" bIns="0" rtlCol="0" anchor="t">
            <a:spAutoFit/>
          </a:bodyPr>
          <a:lstStyle/>
          <a:p>
            <a:pPr algn="ctr">
              <a:lnSpc>
                <a:spcPts val="4200"/>
              </a:lnSpc>
            </a:pPr>
            <a:r>
              <a:rPr lang="en-US" sz="3000" b="1" dirty="0">
                <a:solidFill>
                  <a:srgbClr val="000000"/>
                </a:solidFill>
                <a:latin typeface="Montserrat Bold"/>
                <a:ea typeface="Montserrat Bold"/>
                <a:cs typeface="Montserrat Bold"/>
                <a:sym typeface="Montserrat Bold"/>
              </a:rPr>
              <a:t>2025</a:t>
            </a:r>
          </a:p>
        </p:txBody>
      </p:sp>
      <p:sp>
        <p:nvSpPr>
          <p:cNvPr id="22" name="TextBox 22"/>
          <p:cNvSpPr txBox="1"/>
          <p:nvPr/>
        </p:nvSpPr>
        <p:spPr>
          <a:xfrm>
            <a:off x="16301008" y="4246167"/>
            <a:ext cx="1910792" cy="533466"/>
          </a:xfrm>
          <a:prstGeom prst="rect">
            <a:avLst/>
          </a:prstGeom>
        </p:spPr>
        <p:txBody>
          <a:bodyPr lIns="0" tIns="0" rIns="0" bIns="0" rtlCol="0" anchor="t">
            <a:spAutoFit/>
          </a:bodyPr>
          <a:lstStyle/>
          <a:p>
            <a:pPr marL="0" lvl="0" indent="0" algn="ctr">
              <a:lnSpc>
                <a:spcPts val="2100"/>
              </a:lnSpc>
              <a:spcBef>
                <a:spcPct val="0"/>
              </a:spcBef>
            </a:pPr>
            <a:r>
              <a:rPr lang="en-US" sz="1500" u="none" strike="noStrike">
                <a:solidFill>
                  <a:srgbClr val="000000"/>
                </a:solidFill>
                <a:latin typeface="Montserrat"/>
                <a:ea typeface="Montserrat"/>
                <a:cs typeface="Montserrat"/>
                <a:sym typeface="Montserrat"/>
              </a:rPr>
              <a:t>LAUNCHED TICKETBOARD</a:t>
            </a:r>
          </a:p>
        </p:txBody>
      </p:sp>
      <p:sp>
        <p:nvSpPr>
          <p:cNvPr id="23" name="TextBox 23"/>
          <p:cNvSpPr txBox="1"/>
          <p:nvPr/>
        </p:nvSpPr>
        <p:spPr>
          <a:xfrm>
            <a:off x="0" y="1460239"/>
            <a:ext cx="18288000" cy="438786"/>
          </a:xfrm>
          <a:prstGeom prst="rect">
            <a:avLst/>
          </a:prstGeom>
        </p:spPr>
        <p:txBody>
          <a:bodyPr lIns="0" tIns="0" rIns="0" bIns="0" rtlCol="0" anchor="t">
            <a:spAutoFit/>
          </a:bodyPr>
          <a:lstStyle/>
          <a:p>
            <a:pPr marL="0" lvl="0" indent="0" algn="ctr">
              <a:lnSpc>
                <a:spcPts val="3639"/>
              </a:lnSpc>
              <a:spcBef>
                <a:spcPct val="0"/>
              </a:spcBef>
            </a:pPr>
            <a:r>
              <a:rPr lang="en-US" sz="2599" b="1" spc="132">
                <a:solidFill>
                  <a:srgbClr val="000000"/>
                </a:solidFill>
                <a:latin typeface="Montserrat Semi-Bold"/>
                <a:ea typeface="Montserrat Semi-Bold"/>
                <a:cs typeface="Montserrat Semi-Bold"/>
                <a:sym typeface="Montserrat Semi-Bold"/>
              </a:rPr>
              <a:t>Year 1994 | Company was founded</a:t>
            </a:r>
          </a:p>
        </p:txBody>
      </p:sp>
      <p:sp>
        <p:nvSpPr>
          <p:cNvPr id="24" name="Freeform 24"/>
          <p:cNvSpPr/>
          <p:nvPr/>
        </p:nvSpPr>
        <p:spPr>
          <a:xfrm>
            <a:off x="0" y="0"/>
            <a:ext cx="1424585" cy="2072808"/>
          </a:xfrm>
          <a:custGeom>
            <a:avLst/>
            <a:gdLst/>
            <a:ahLst/>
            <a:cxnLst/>
            <a:rect l="l" t="t" r="r" b="b"/>
            <a:pathLst>
              <a:path w="1424585" h="2072808">
                <a:moveTo>
                  <a:pt x="0" y="0"/>
                </a:moveTo>
                <a:lnTo>
                  <a:pt x="1424585" y="0"/>
                </a:lnTo>
                <a:lnTo>
                  <a:pt x="1424585" y="2072808"/>
                </a:lnTo>
                <a:lnTo>
                  <a:pt x="0" y="2072808"/>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IN"/>
          </a:p>
        </p:txBody>
      </p:sp>
      <p:sp>
        <p:nvSpPr>
          <p:cNvPr id="25" name="Freeform 25"/>
          <p:cNvSpPr/>
          <p:nvPr/>
        </p:nvSpPr>
        <p:spPr>
          <a:xfrm>
            <a:off x="15855927" y="8395595"/>
            <a:ext cx="2432073" cy="1891405"/>
          </a:xfrm>
          <a:custGeom>
            <a:avLst/>
            <a:gdLst/>
            <a:ahLst/>
            <a:cxnLst/>
            <a:rect l="l" t="t" r="r" b="b"/>
            <a:pathLst>
              <a:path w="2432073" h="1891405">
                <a:moveTo>
                  <a:pt x="0" y="0"/>
                </a:moveTo>
                <a:lnTo>
                  <a:pt x="2432073" y="0"/>
                </a:lnTo>
                <a:lnTo>
                  <a:pt x="2432073" y="1891405"/>
                </a:lnTo>
                <a:lnTo>
                  <a:pt x="0" y="1891405"/>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IN"/>
          </a:p>
        </p:txBody>
      </p:sp>
      <p:sp>
        <p:nvSpPr>
          <p:cNvPr id="26" name="TextBox 26"/>
          <p:cNvSpPr txBox="1"/>
          <p:nvPr/>
        </p:nvSpPr>
        <p:spPr>
          <a:xfrm>
            <a:off x="9028653" y="263598"/>
            <a:ext cx="8607182" cy="717485"/>
          </a:xfrm>
          <a:prstGeom prst="rect">
            <a:avLst/>
          </a:prstGeom>
        </p:spPr>
        <p:txBody>
          <a:bodyPr lIns="0" tIns="0" rIns="0" bIns="0" rtlCol="0" anchor="t">
            <a:spAutoFit/>
          </a:bodyPr>
          <a:lstStyle/>
          <a:p>
            <a:pPr marL="0" lvl="0" indent="0" algn="ctr">
              <a:lnSpc>
                <a:spcPts val="5599"/>
              </a:lnSpc>
              <a:spcBef>
                <a:spcPct val="0"/>
              </a:spcBef>
            </a:pPr>
            <a:r>
              <a:rPr lang="en-US" sz="3999" b="1" spc="203">
                <a:solidFill>
                  <a:srgbClr val="000000"/>
                </a:solidFill>
                <a:latin typeface="Poppins Bold"/>
                <a:ea typeface="Poppins Bold"/>
                <a:cs typeface="Poppins Bold"/>
                <a:sym typeface="Poppins Bold"/>
              </a:rPr>
              <a:t>Journey</a:t>
            </a:r>
          </a:p>
        </p:txBody>
      </p:sp>
      <p:grpSp>
        <p:nvGrpSpPr>
          <p:cNvPr id="27" name="Group 27"/>
          <p:cNvGrpSpPr/>
          <p:nvPr/>
        </p:nvGrpSpPr>
        <p:grpSpPr>
          <a:xfrm>
            <a:off x="9425463" y="5062912"/>
            <a:ext cx="433250" cy="422359"/>
            <a:chOff x="0" y="0"/>
            <a:chExt cx="759623" cy="740527"/>
          </a:xfrm>
        </p:grpSpPr>
        <p:sp>
          <p:nvSpPr>
            <p:cNvPr id="28" name="Freeform 28"/>
            <p:cNvSpPr/>
            <p:nvPr/>
          </p:nvSpPr>
          <p:spPr>
            <a:xfrm>
              <a:off x="0" y="0"/>
              <a:ext cx="759623" cy="740527"/>
            </a:xfrm>
            <a:custGeom>
              <a:avLst/>
              <a:gdLst/>
              <a:ahLst/>
              <a:cxnLst/>
              <a:rect l="l" t="t" r="r" b="b"/>
              <a:pathLst>
                <a:path w="759623" h="740527">
                  <a:moveTo>
                    <a:pt x="379812" y="0"/>
                  </a:moveTo>
                  <a:cubicBezTo>
                    <a:pt x="170047" y="0"/>
                    <a:pt x="0" y="165773"/>
                    <a:pt x="0" y="370263"/>
                  </a:cubicBezTo>
                  <a:cubicBezTo>
                    <a:pt x="0" y="574754"/>
                    <a:pt x="170047" y="740527"/>
                    <a:pt x="379812" y="740527"/>
                  </a:cubicBezTo>
                  <a:cubicBezTo>
                    <a:pt x="589576" y="740527"/>
                    <a:pt x="759623" y="574754"/>
                    <a:pt x="759623" y="370263"/>
                  </a:cubicBezTo>
                  <a:cubicBezTo>
                    <a:pt x="759623" y="165773"/>
                    <a:pt x="589576" y="0"/>
                    <a:pt x="379812" y="0"/>
                  </a:cubicBezTo>
                  <a:close/>
                </a:path>
              </a:pathLst>
            </a:custGeom>
            <a:solidFill>
              <a:srgbClr val="61B852"/>
            </a:solidFill>
          </p:spPr>
          <p:txBody>
            <a:bodyPr/>
            <a:lstStyle/>
            <a:p>
              <a:endParaRPr lang="en-IN"/>
            </a:p>
          </p:txBody>
        </p:sp>
        <p:sp>
          <p:nvSpPr>
            <p:cNvPr id="29" name="TextBox 29"/>
            <p:cNvSpPr txBox="1"/>
            <p:nvPr/>
          </p:nvSpPr>
          <p:spPr>
            <a:xfrm>
              <a:off x="71215" y="12274"/>
              <a:ext cx="617194" cy="658828"/>
            </a:xfrm>
            <a:prstGeom prst="rect">
              <a:avLst/>
            </a:prstGeom>
          </p:spPr>
          <p:txBody>
            <a:bodyPr lIns="50800" tIns="50800" rIns="50800" bIns="50800" rtlCol="0" anchor="ctr"/>
            <a:lstStyle/>
            <a:p>
              <a:pPr algn="ctr">
                <a:lnSpc>
                  <a:spcPts val="2659"/>
                </a:lnSpc>
              </a:pPr>
              <a:endParaRPr/>
            </a:p>
          </p:txBody>
        </p:sp>
      </p:grpSp>
      <p:grpSp>
        <p:nvGrpSpPr>
          <p:cNvPr id="30" name="Group 30"/>
          <p:cNvGrpSpPr/>
          <p:nvPr/>
        </p:nvGrpSpPr>
        <p:grpSpPr>
          <a:xfrm>
            <a:off x="0" y="10044997"/>
            <a:ext cx="18288000" cy="167136"/>
            <a:chOff x="0" y="0"/>
            <a:chExt cx="24384000" cy="222848"/>
          </a:xfrm>
        </p:grpSpPr>
        <p:grpSp>
          <p:nvGrpSpPr>
            <p:cNvPr id="31" name="Group 31"/>
            <p:cNvGrpSpPr/>
            <p:nvPr/>
          </p:nvGrpSpPr>
          <p:grpSpPr>
            <a:xfrm>
              <a:off x="0" y="0"/>
              <a:ext cx="8128000" cy="222848"/>
              <a:chOff x="0" y="0"/>
              <a:chExt cx="903111" cy="24761"/>
            </a:xfrm>
          </p:grpSpPr>
          <p:sp>
            <p:nvSpPr>
              <p:cNvPr id="32" name="Freeform 32"/>
              <p:cNvSpPr/>
              <p:nvPr/>
            </p:nvSpPr>
            <p:spPr>
              <a:xfrm>
                <a:off x="0" y="0"/>
                <a:ext cx="903111" cy="24761"/>
              </a:xfrm>
              <a:custGeom>
                <a:avLst/>
                <a:gdLst/>
                <a:ahLst/>
                <a:cxnLst/>
                <a:rect l="l" t="t" r="r" b="b"/>
                <a:pathLst>
                  <a:path w="903111" h="24761">
                    <a:moveTo>
                      <a:pt x="0" y="0"/>
                    </a:moveTo>
                    <a:lnTo>
                      <a:pt x="903111" y="0"/>
                    </a:lnTo>
                    <a:lnTo>
                      <a:pt x="903111" y="24761"/>
                    </a:lnTo>
                    <a:lnTo>
                      <a:pt x="0" y="24761"/>
                    </a:lnTo>
                    <a:close/>
                  </a:path>
                </a:pathLst>
              </a:custGeom>
              <a:solidFill>
                <a:srgbClr val="20ADE4"/>
              </a:solidFill>
            </p:spPr>
            <p:txBody>
              <a:bodyPr/>
              <a:lstStyle/>
              <a:p>
                <a:endParaRPr lang="en-IN"/>
              </a:p>
            </p:txBody>
          </p:sp>
          <p:sp>
            <p:nvSpPr>
              <p:cNvPr id="33" name="TextBox 33"/>
              <p:cNvSpPr txBox="1"/>
              <p:nvPr/>
            </p:nvSpPr>
            <p:spPr>
              <a:xfrm>
                <a:off x="0" y="28575"/>
                <a:ext cx="903111" cy="24761"/>
              </a:xfrm>
              <a:prstGeom prst="rect">
                <a:avLst/>
              </a:prstGeom>
            </p:spPr>
            <p:txBody>
              <a:bodyPr lIns="50800" tIns="50800" rIns="50800" bIns="50800" rtlCol="0" anchor="ctr"/>
              <a:lstStyle/>
              <a:p>
                <a:pPr algn="ctr">
                  <a:lnSpc>
                    <a:spcPts val="2399"/>
                  </a:lnSpc>
                </a:pPr>
                <a:endParaRPr/>
              </a:p>
            </p:txBody>
          </p:sp>
        </p:grpSp>
        <p:grpSp>
          <p:nvGrpSpPr>
            <p:cNvPr id="34" name="Group 34"/>
            <p:cNvGrpSpPr/>
            <p:nvPr/>
          </p:nvGrpSpPr>
          <p:grpSpPr>
            <a:xfrm>
              <a:off x="8128000" y="0"/>
              <a:ext cx="8128000" cy="222848"/>
              <a:chOff x="0" y="0"/>
              <a:chExt cx="903111" cy="24761"/>
            </a:xfrm>
          </p:grpSpPr>
          <p:sp>
            <p:nvSpPr>
              <p:cNvPr id="35" name="Freeform 35"/>
              <p:cNvSpPr/>
              <p:nvPr/>
            </p:nvSpPr>
            <p:spPr>
              <a:xfrm>
                <a:off x="0" y="0"/>
                <a:ext cx="903111" cy="24761"/>
              </a:xfrm>
              <a:custGeom>
                <a:avLst/>
                <a:gdLst/>
                <a:ahLst/>
                <a:cxnLst/>
                <a:rect l="l" t="t" r="r" b="b"/>
                <a:pathLst>
                  <a:path w="903111" h="24761">
                    <a:moveTo>
                      <a:pt x="0" y="0"/>
                    </a:moveTo>
                    <a:lnTo>
                      <a:pt x="903111" y="0"/>
                    </a:lnTo>
                    <a:lnTo>
                      <a:pt x="903111" y="24761"/>
                    </a:lnTo>
                    <a:lnTo>
                      <a:pt x="0" y="24761"/>
                    </a:lnTo>
                    <a:close/>
                  </a:path>
                </a:pathLst>
              </a:custGeom>
              <a:solidFill>
                <a:srgbClr val="61B852"/>
              </a:solidFill>
            </p:spPr>
            <p:txBody>
              <a:bodyPr/>
              <a:lstStyle/>
              <a:p>
                <a:endParaRPr lang="en-IN"/>
              </a:p>
            </p:txBody>
          </p:sp>
          <p:sp>
            <p:nvSpPr>
              <p:cNvPr id="36" name="TextBox 36"/>
              <p:cNvSpPr txBox="1"/>
              <p:nvPr/>
            </p:nvSpPr>
            <p:spPr>
              <a:xfrm>
                <a:off x="0" y="28575"/>
                <a:ext cx="903111" cy="24761"/>
              </a:xfrm>
              <a:prstGeom prst="rect">
                <a:avLst/>
              </a:prstGeom>
            </p:spPr>
            <p:txBody>
              <a:bodyPr lIns="50800" tIns="50800" rIns="50800" bIns="50800" rtlCol="0" anchor="ctr"/>
              <a:lstStyle/>
              <a:p>
                <a:pPr algn="ctr">
                  <a:lnSpc>
                    <a:spcPts val="2399"/>
                  </a:lnSpc>
                </a:pPr>
                <a:endParaRPr/>
              </a:p>
            </p:txBody>
          </p:sp>
        </p:grpSp>
        <p:grpSp>
          <p:nvGrpSpPr>
            <p:cNvPr id="37" name="Group 37"/>
            <p:cNvGrpSpPr/>
            <p:nvPr/>
          </p:nvGrpSpPr>
          <p:grpSpPr>
            <a:xfrm>
              <a:off x="16256000" y="0"/>
              <a:ext cx="8128000" cy="222848"/>
              <a:chOff x="0" y="0"/>
              <a:chExt cx="903111" cy="24761"/>
            </a:xfrm>
          </p:grpSpPr>
          <p:sp>
            <p:nvSpPr>
              <p:cNvPr id="38" name="Freeform 38"/>
              <p:cNvSpPr/>
              <p:nvPr/>
            </p:nvSpPr>
            <p:spPr>
              <a:xfrm>
                <a:off x="0" y="0"/>
                <a:ext cx="903111" cy="24761"/>
              </a:xfrm>
              <a:custGeom>
                <a:avLst/>
                <a:gdLst/>
                <a:ahLst/>
                <a:cxnLst/>
                <a:rect l="l" t="t" r="r" b="b"/>
                <a:pathLst>
                  <a:path w="903111" h="24761">
                    <a:moveTo>
                      <a:pt x="0" y="0"/>
                    </a:moveTo>
                    <a:lnTo>
                      <a:pt x="903111" y="0"/>
                    </a:lnTo>
                    <a:lnTo>
                      <a:pt x="903111" y="24761"/>
                    </a:lnTo>
                    <a:lnTo>
                      <a:pt x="0" y="24761"/>
                    </a:lnTo>
                    <a:close/>
                  </a:path>
                </a:pathLst>
              </a:custGeom>
              <a:solidFill>
                <a:srgbClr val="FFDE59"/>
              </a:solidFill>
            </p:spPr>
            <p:txBody>
              <a:bodyPr/>
              <a:lstStyle/>
              <a:p>
                <a:endParaRPr lang="en-IN"/>
              </a:p>
            </p:txBody>
          </p:sp>
          <p:sp>
            <p:nvSpPr>
              <p:cNvPr id="39" name="TextBox 39"/>
              <p:cNvSpPr txBox="1"/>
              <p:nvPr/>
            </p:nvSpPr>
            <p:spPr>
              <a:xfrm>
                <a:off x="0" y="28575"/>
                <a:ext cx="903111" cy="24761"/>
              </a:xfrm>
              <a:prstGeom prst="rect">
                <a:avLst/>
              </a:prstGeom>
            </p:spPr>
            <p:txBody>
              <a:bodyPr lIns="50800" tIns="50800" rIns="50800" bIns="50800" rtlCol="0" anchor="ctr"/>
              <a:lstStyle/>
              <a:p>
                <a:pPr algn="ctr">
                  <a:lnSpc>
                    <a:spcPts val="2399"/>
                  </a:lnSpc>
                </a:pPr>
                <a:endParaRPr/>
              </a:p>
            </p:txBody>
          </p:sp>
        </p:grpSp>
      </p:grpSp>
      <p:grpSp>
        <p:nvGrpSpPr>
          <p:cNvPr id="40" name="Group 40"/>
          <p:cNvGrpSpPr/>
          <p:nvPr/>
        </p:nvGrpSpPr>
        <p:grpSpPr>
          <a:xfrm>
            <a:off x="356040" y="9526251"/>
            <a:ext cx="356252" cy="347296"/>
            <a:chOff x="0" y="0"/>
            <a:chExt cx="759623" cy="740527"/>
          </a:xfrm>
        </p:grpSpPr>
        <p:sp>
          <p:nvSpPr>
            <p:cNvPr id="41" name="Freeform 41"/>
            <p:cNvSpPr/>
            <p:nvPr/>
          </p:nvSpPr>
          <p:spPr>
            <a:xfrm>
              <a:off x="0" y="0"/>
              <a:ext cx="759623" cy="740527"/>
            </a:xfrm>
            <a:custGeom>
              <a:avLst/>
              <a:gdLst/>
              <a:ahLst/>
              <a:cxnLst/>
              <a:rect l="l" t="t" r="r" b="b"/>
              <a:pathLst>
                <a:path w="759623" h="740527">
                  <a:moveTo>
                    <a:pt x="379812" y="0"/>
                  </a:moveTo>
                  <a:cubicBezTo>
                    <a:pt x="170047" y="0"/>
                    <a:pt x="0" y="165773"/>
                    <a:pt x="0" y="370263"/>
                  </a:cubicBezTo>
                  <a:cubicBezTo>
                    <a:pt x="0" y="574754"/>
                    <a:pt x="170047" y="740527"/>
                    <a:pt x="379812" y="740527"/>
                  </a:cubicBezTo>
                  <a:cubicBezTo>
                    <a:pt x="589576" y="740527"/>
                    <a:pt x="759623" y="574754"/>
                    <a:pt x="759623" y="370263"/>
                  </a:cubicBezTo>
                  <a:cubicBezTo>
                    <a:pt x="759623" y="165773"/>
                    <a:pt x="589576" y="0"/>
                    <a:pt x="379812" y="0"/>
                  </a:cubicBezTo>
                  <a:close/>
                </a:path>
              </a:pathLst>
            </a:custGeom>
            <a:solidFill>
              <a:srgbClr val="FFC732"/>
            </a:solidFill>
          </p:spPr>
          <p:txBody>
            <a:bodyPr/>
            <a:lstStyle/>
            <a:p>
              <a:endParaRPr lang="en-IN"/>
            </a:p>
          </p:txBody>
        </p:sp>
        <p:sp>
          <p:nvSpPr>
            <p:cNvPr id="42" name="TextBox 42"/>
            <p:cNvSpPr txBox="1"/>
            <p:nvPr/>
          </p:nvSpPr>
          <p:spPr>
            <a:xfrm>
              <a:off x="71215" y="12274"/>
              <a:ext cx="617194" cy="658828"/>
            </a:xfrm>
            <a:prstGeom prst="rect">
              <a:avLst/>
            </a:prstGeom>
          </p:spPr>
          <p:txBody>
            <a:bodyPr lIns="50800" tIns="50800" rIns="50800" bIns="50800" rtlCol="0" anchor="ctr"/>
            <a:lstStyle/>
            <a:p>
              <a:pPr algn="ctr">
                <a:lnSpc>
                  <a:spcPts val="2659"/>
                </a:lnSpc>
              </a:pPr>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6292"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r="-34664" b="-848"/>
            </a:stretch>
          </a:blipFill>
        </p:spPr>
        <p:txBody>
          <a:bodyPr/>
          <a:lstStyle/>
          <a:p>
            <a:endParaRPr lang="en-IN"/>
          </a:p>
        </p:txBody>
      </p:sp>
      <p:sp>
        <p:nvSpPr>
          <p:cNvPr id="3" name="Freeform 3"/>
          <p:cNvSpPr/>
          <p:nvPr/>
        </p:nvSpPr>
        <p:spPr>
          <a:xfrm>
            <a:off x="0" y="3665889"/>
            <a:ext cx="6142292" cy="6142292"/>
          </a:xfrm>
          <a:custGeom>
            <a:avLst/>
            <a:gdLst/>
            <a:ahLst/>
            <a:cxnLst/>
            <a:rect l="l" t="t" r="r" b="b"/>
            <a:pathLst>
              <a:path w="6142292" h="6142292">
                <a:moveTo>
                  <a:pt x="0" y="0"/>
                </a:moveTo>
                <a:lnTo>
                  <a:pt x="6142292" y="0"/>
                </a:lnTo>
                <a:lnTo>
                  <a:pt x="6142292" y="6142292"/>
                </a:lnTo>
                <a:lnTo>
                  <a:pt x="0" y="6142292"/>
                </a:lnTo>
                <a:lnTo>
                  <a:pt x="0" y="0"/>
                </a:lnTo>
                <a:close/>
              </a:path>
            </a:pathLst>
          </a:custGeom>
          <a:blipFill>
            <a:blip r:embed="rId3"/>
            <a:stretch>
              <a:fillRect/>
            </a:stretch>
          </a:blipFill>
        </p:spPr>
        <p:txBody>
          <a:bodyPr/>
          <a:lstStyle/>
          <a:p>
            <a:endParaRPr lang="en-IN"/>
          </a:p>
        </p:txBody>
      </p:sp>
      <p:grpSp>
        <p:nvGrpSpPr>
          <p:cNvPr id="4" name="Group 4"/>
          <p:cNvGrpSpPr/>
          <p:nvPr/>
        </p:nvGrpSpPr>
        <p:grpSpPr>
          <a:xfrm>
            <a:off x="6830694" y="2578295"/>
            <a:ext cx="2535726" cy="7253408"/>
            <a:chOff x="0" y="0"/>
            <a:chExt cx="3380968" cy="9671211"/>
          </a:xfrm>
        </p:grpSpPr>
        <p:sp>
          <p:nvSpPr>
            <p:cNvPr id="5" name="Freeform 5"/>
            <p:cNvSpPr/>
            <p:nvPr/>
          </p:nvSpPr>
          <p:spPr>
            <a:xfrm>
              <a:off x="467426" y="0"/>
              <a:ext cx="2446116" cy="2330945"/>
            </a:xfrm>
            <a:custGeom>
              <a:avLst/>
              <a:gdLst/>
              <a:ahLst/>
              <a:cxnLst/>
              <a:rect l="l" t="t" r="r" b="b"/>
              <a:pathLst>
                <a:path w="2446116" h="2330945">
                  <a:moveTo>
                    <a:pt x="0" y="0"/>
                  </a:moveTo>
                  <a:lnTo>
                    <a:pt x="2446116" y="0"/>
                  </a:lnTo>
                  <a:lnTo>
                    <a:pt x="2446116" y="2330945"/>
                  </a:lnTo>
                  <a:lnTo>
                    <a:pt x="0" y="2330945"/>
                  </a:lnTo>
                  <a:lnTo>
                    <a:pt x="0" y="0"/>
                  </a:lnTo>
                  <a:close/>
                </a:path>
              </a:pathLst>
            </a:custGeom>
            <a:blipFill>
              <a:blip r:embed="rId4"/>
              <a:stretch>
                <a:fillRect/>
              </a:stretch>
            </a:blipFill>
            <a:ln w="9525" cap="sq">
              <a:solidFill>
                <a:srgbClr val="FFFFFF"/>
              </a:solidFill>
              <a:prstDash val="solid"/>
              <a:miter/>
            </a:ln>
          </p:spPr>
          <p:txBody>
            <a:bodyPr/>
            <a:lstStyle/>
            <a:p>
              <a:endParaRPr lang="en-IN"/>
            </a:p>
          </p:txBody>
        </p:sp>
        <p:sp>
          <p:nvSpPr>
            <p:cNvPr id="6" name="Freeform 6"/>
            <p:cNvSpPr/>
            <p:nvPr/>
          </p:nvSpPr>
          <p:spPr>
            <a:xfrm>
              <a:off x="467476" y="6553096"/>
              <a:ext cx="2446015" cy="2572821"/>
            </a:xfrm>
            <a:custGeom>
              <a:avLst/>
              <a:gdLst/>
              <a:ahLst/>
              <a:cxnLst/>
              <a:rect l="l" t="t" r="r" b="b"/>
              <a:pathLst>
                <a:path w="2446015" h="2572821">
                  <a:moveTo>
                    <a:pt x="0" y="0"/>
                  </a:moveTo>
                  <a:lnTo>
                    <a:pt x="2446015" y="0"/>
                  </a:lnTo>
                  <a:lnTo>
                    <a:pt x="2446015" y="2572821"/>
                  </a:lnTo>
                  <a:lnTo>
                    <a:pt x="0" y="2572821"/>
                  </a:lnTo>
                  <a:lnTo>
                    <a:pt x="0" y="0"/>
                  </a:lnTo>
                  <a:close/>
                </a:path>
              </a:pathLst>
            </a:custGeom>
            <a:blipFill>
              <a:blip r:embed="rId5"/>
              <a:stretch>
                <a:fillRect t="-8450" b="-17131"/>
              </a:stretch>
            </a:blipFill>
            <a:ln w="9525" cap="sq">
              <a:solidFill>
                <a:srgbClr val="FFFFFF"/>
              </a:solidFill>
              <a:prstDash val="solid"/>
              <a:miter/>
            </a:ln>
          </p:spPr>
          <p:txBody>
            <a:bodyPr/>
            <a:lstStyle/>
            <a:p>
              <a:endParaRPr lang="en-IN"/>
            </a:p>
          </p:txBody>
        </p:sp>
        <p:sp>
          <p:nvSpPr>
            <p:cNvPr id="7" name="Freeform 7"/>
            <p:cNvSpPr/>
            <p:nvPr/>
          </p:nvSpPr>
          <p:spPr>
            <a:xfrm>
              <a:off x="467476" y="3342249"/>
              <a:ext cx="2446015" cy="2331341"/>
            </a:xfrm>
            <a:custGeom>
              <a:avLst/>
              <a:gdLst/>
              <a:ahLst/>
              <a:cxnLst/>
              <a:rect l="l" t="t" r="r" b="b"/>
              <a:pathLst>
                <a:path w="2446015" h="2331341">
                  <a:moveTo>
                    <a:pt x="0" y="0"/>
                  </a:moveTo>
                  <a:lnTo>
                    <a:pt x="2446015" y="0"/>
                  </a:lnTo>
                  <a:lnTo>
                    <a:pt x="2446015" y="2331341"/>
                  </a:lnTo>
                  <a:lnTo>
                    <a:pt x="0" y="2331341"/>
                  </a:lnTo>
                  <a:lnTo>
                    <a:pt x="0" y="0"/>
                  </a:lnTo>
                  <a:close/>
                </a:path>
              </a:pathLst>
            </a:custGeom>
            <a:blipFill>
              <a:blip r:embed="rId6"/>
              <a:stretch>
                <a:fillRect t="-67"/>
              </a:stretch>
            </a:blipFill>
            <a:ln w="9525" cap="sq">
              <a:solidFill>
                <a:srgbClr val="FFFFFF"/>
              </a:solidFill>
              <a:prstDash val="solid"/>
              <a:miter/>
            </a:ln>
          </p:spPr>
          <p:txBody>
            <a:bodyPr/>
            <a:lstStyle/>
            <a:p>
              <a:endParaRPr lang="en-IN"/>
            </a:p>
          </p:txBody>
        </p:sp>
        <p:sp>
          <p:nvSpPr>
            <p:cNvPr id="8" name="TextBox 8"/>
            <p:cNvSpPr txBox="1"/>
            <p:nvPr/>
          </p:nvSpPr>
          <p:spPr>
            <a:xfrm>
              <a:off x="909051" y="2453199"/>
              <a:ext cx="1694331" cy="341973"/>
            </a:xfrm>
            <a:prstGeom prst="rect">
              <a:avLst/>
            </a:prstGeom>
          </p:spPr>
          <p:txBody>
            <a:bodyPr wrap="square" lIns="0" tIns="0" rIns="0" bIns="0" rtlCol="0" anchor="t">
              <a:spAutoFit/>
            </a:bodyPr>
            <a:lstStyle/>
            <a:p>
              <a:pPr algn="just">
                <a:lnSpc>
                  <a:spcPts val="1963"/>
                </a:lnSpc>
                <a:spcBef>
                  <a:spcPct val="0"/>
                </a:spcBef>
              </a:pPr>
              <a:r>
                <a:rPr lang="en-US" sz="1402" b="1" dirty="0">
                  <a:solidFill>
                    <a:srgbClr val="000000"/>
                  </a:solidFill>
                  <a:latin typeface="Poppins Bold"/>
                  <a:ea typeface="Poppins Bold"/>
                  <a:cs typeface="Poppins Bold"/>
                  <a:sym typeface="Poppins Bold"/>
                </a:rPr>
                <a:t>Saumil Shah</a:t>
              </a:r>
            </a:p>
          </p:txBody>
        </p:sp>
        <p:sp>
          <p:nvSpPr>
            <p:cNvPr id="9" name="TextBox 9"/>
            <p:cNvSpPr txBox="1"/>
            <p:nvPr/>
          </p:nvSpPr>
          <p:spPr>
            <a:xfrm>
              <a:off x="777587" y="2811188"/>
              <a:ext cx="1825794" cy="189632"/>
            </a:xfrm>
            <a:prstGeom prst="rect">
              <a:avLst/>
            </a:prstGeom>
          </p:spPr>
          <p:txBody>
            <a:bodyPr lIns="0" tIns="0" rIns="0" bIns="0" rtlCol="0" anchor="t">
              <a:spAutoFit/>
            </a:bodyPr>
            <a:lstStyle/>
            <a:p>
              <a:pPr algn="just">
                <a:lnSpc>
                  <a:spcPts val="1227"/>
                </a:lnSpc>
                <a:spcBef>
                  <a:spcPct val="0"/>
                </a:spcBef>
              </a:pPr>
              <a:r>
                <a:rPr lang="en-US" sz="876">
                  <a:solidFill>
                    <a:srgbClr val="000000"/>
                  </a:solidFill>
                  <a:latin typeface="Poppins"/>
                  <a:ea typeface="Poppins"/>
                  <a:cs typeface="Poppins"/>
                  <a:sym typeface="Poppins"/>
                </a:rPr>
                <a:t>CHIEF EXECUTIVE OFFICER</a:t>
              </a:r>
            </a:p>
          </p:txBody>
        </p:sp>
        <p:sp>
          <p:nvSpPr>
            <p:cNvPr id="10" name="TextBox 10"/>
            <p:cNvSpPr txBox="1"/>
            <p:nvPr/>
          </p:nvSpPr>
          <p:spPr>
            <a:xfrm>
              <a:off x="906248" y="9129494"/>
              <a:ext cx="1697133" cy="341973"/>
            </a:xfrm>
            <a:prstGeom prst="rect">
              <a:avLst/>
            </a:prstGeom>
          </p:spPr>
          <p:txBody>
            <a:bodyPr wrap="square" lIns="0" tIns="0" rIns="0" bIns="0" rtlCol="0" anchor="t">
              <a:spAutoFit/>
            </a:bodyPr>
            <a:lstStyle/>
            <a:p>
              <a:pPr algn="just">
                <a:lnSpc>
                  <a:spcPts val="1963"/>
                </a:lnSpc>
                <a:spcBef>
                  <a:spcPct val="0"/>
                </a:spcBef>
              </a:pPr>
              <a:r>
                <a:rPr lang="en-US" sz="1402" b="1" dirty="0">
                  <a:solidFill>
                    <a:srgbClr val="000000"/>
                  </a:solidFill>
                  <a:latin typeface="Poppins Bold"/>
                  <a:ea typeface="Poppins Bold"/>
                  <a:cs typeface="Poppins Bold"/>
                  <a:sym typeface="Poppins Bold"/>
                </a:rPr>
                <a:t>Rahul Yadav</a:t>
              </a:r>
            </a:p>
          </p:txBody>
        </p:sp>
        <p:sp>
          <p:nvSpPr>
            <p:cNvPr id="11" name="TextBox 11"/>
            <p:cNvSpPr txBox="1"/>
            <p:nvPr/>
          </p:nvSpPr>
          <p:spPr>
            <a:xfrm>
              <a:off x="668252" y="9483923"/>
              <a:ext cx="2063435" cy="187288"/>
            </a:xfrm>
            <a:prstGeom prst="rect">
              <a:avLst/>
            </a:prstGeom>
          </p:spPr>
          <p:txBody>
            <a:bodyPr lIns="0" tIns="0" rIns="0" bIns="0" rtlCol="0" anchor="t">
              <a:spAutoFit/>
            </a:bodyPr>
            <a:lstStyle/>
            <a:p>
              <a:pPr algn="l">
                <a:lnSpc>
                  <a:spcPts val="1227"/>
                </a:lnSpc>
                <a:spcBef>
                  <a:spcPct val="0"/>
                </a:spcBef>
              </a:pPr>
              <a:r>
                <a:rPr lang="en-US" sz="876">
                  <a:solidFill>
                    <a:srgbClr val="000000"/>
                  </a:solidFill>
                  <a:latin typeface="Poppins"/>
                  <a:ea typeface="Poppins"/>
                  <a:cs typeface="Poppins"/>
                  <a:sym typeface="Poppins"/>
                </a:rPr>
                <a:t>CHIEF TECHNOLOGY OFFICER</a:t>
              </a:r>
            </a:p>
          </p:txBody>
        </p:sp>
        <p:sp>
          <p:nvSpPr>
            <p:cNvPr id="12" name="TextBox 12"/>
            <p:cNvSpPr txBox="1"/>
            <p:nvPr/>
          </p:nvSpPr>
          <p:spPr>
            <a:xfrm>
              <a:off x="0" y="5797662"/>
              <a:ext cx="3380968" cy="341973"/>
            </a:xfrm>
            <a:prstGeom prst="rect">
              <a:avLst/>
            </a:prstGeom>
          </p:spPr>
          <p:txBody>
            <a:bodyPr lIns="0" tIns="0" rIns="0" bIns="0" rtlCol="0" anchor="t">
              <a:spAutoFit/>
            </a:bodyPr>
            <a:lstStyle/>
            <a:p>
              <a:pPr>
                <a:lnSpc>
                  <a:spcPts val="1963"/>
                </a:lnSpc>
                <a:spcBef>
                  <a:spcPct val="0"/>
                </a:spcBef>
              </a:pPr>
              <a:r>
                <a:rPr lang="en-US" sz="1402" b="1" dirty="0">
                  <a:solidFill>
                    <a:srgbClr val="000000"/>
                  </a:solidFill>
                  <a:latin typeface="Poppins Bold"/>
                  <a:ea typeface="Poppins Bold"/>
                  <a:cs typeface="Poppins Bold"/>
                  <a:sym typeface="Poppins Bold"/>
                </a:rPr>
                <a:t>Adv. (Dr.) Swapnil Bangali</a:t>
              </a:r>
            </a:p>
          </p:txBody>
        </p:sp>
        <p:sp>
          <p:nvSpPr>
            <p:cNvPr id="13" name="TextBox 13"/>
            <p:cNvSpPr txBox="1"/>
            <p:nvPr/>
          </p:nvSpPr>
          <p:spPr>
            <a:xfrm>
              <a:off x="940618" y="6155831"/>
              <a:ext cx="1499732" cy="187288"/>
            </a:xfrm>
            <a:prstGeom prst="rect">
              <a:avLst/>
            </a:prstGeom>
          </p:spPr>
          <p:txBody>
            <a:bodyPr lIns="0" tIns="0" rIns="0" bIns="0" rtlCol="0" anchor="t">
              <a:spAutoFit/>
            </a:bodyPr>
            <a:lstStyle/>
            <a:p>
              <a:pPr algn="ctr">
                <a:lnSpc>
                  <a:spcPts val="1227"/>
                </a:lnSpc>
                <a:spcBef>
                  <a:spcPct val="0"/>
                </a:spcBef>
              </a:pPr>
              <a:r>
                <a:rPr lang="en-US" sz="876">
                  <a:solidFill>
                    <a:srgbClr val="000000"/>
                  </a:solidFill>
                  <a:latin typeface="Poppins"/>
                  <a:ea typeface="Poppins"/>
                  <a:cs typeface="Poppins"/>
                  <a:sym typeface="Poppins"/>
                </a:rPr>
                <a:t>VP - LEGAL SERVICES</a:t>
              </a:r>
            </a:p>
          </p:txBody>
        </p:sp>
      </p:grpSp>
      <p:grpSp>
        <p:nvGrpSpPr>
          <p:cNvPr id="14" name="Group 14"/>
          <p:cNvGrpSpPr/>
          <p:nvPr/>
        </p:nvGrpSpPr>
        <p:grpSpPr>
          <a:xfrm>
            <a:off x="9672752" y="2578295"/>
            <a:ext cx="3039948" cy="7248307"/>
            <a:chOff x="0" y="0"/>
            <a:chExt cx="4053264" cy="9664410"/>
          </a:xfrm>
        </p:grpSpPr>
        <p:sp>
          <p:nvSpPr>
            <p:cNvPr id="15" name="Freeform 15"/>
            <p:cNvSpPr/>
            <p:nvPr/>
          </p:nvSpPr>
          <p:spPr>
            <a:xfrm>
              <a:off x="719581" y="6668967"/>
              <a:ext cx="2446015" cy="2331341"/>
            </a:xfrm>
            <a:custGeom>
              <a:avLst/>
              <a:gdLst/>
              <a:ahLst/>
              <a:cxnLst/>
              <a:rect l="l" t="t" r="r" b="b"/>
              <a:pathLst>
                <a:path w="2446015" h="2331341">
                  <a:moveTo>
                    <a:pt x="0" y="0"/>
                  </a:moveTo>
                  <a:lnTo>
                    <a:pt x="2446015" y="0"/>
                  </a:lnTo>
                  <a:lnTo>
                    <a:pt x="2446015" y="2331341"/>
                  </a:lnTo>
                  <a:lnTo>
                    <a:pt x="0" y="2331341"/>
                  </a:lnTo>
                  <a:lnTo>
                    <a:pt x="0" y="0"/>
                  </a:lnTo>
                  <a:close/>
                </a:path>
              </a:pathLst>
            </a:custGeom>
            <a:blipFill>
              <a:blip r:embed="rId7"/>
              <a:stretch>
                <a:fillRect b="-4918"/>
              </a:stretch>
            </a:blipFill>
            <a:ln w="9525" cap="sq">
              <a:solidFill>
                <a:srgbClr val="FFFFFF"/>
              </a:solidFill>
              <a:prstDash val="solid"/>
              <a:miter/>
            </a:ln>
          </p:spPr>
          <p:txBody>
            <a:bodyPr/>
            <a:lstStyle/>
            <a:p>
              <a:endParaRPr lang="en-IN"/>
            </a:p>
          </p:txBody>
        </p:sp>
        <p:sp>
          <p:nvSpPr>
            <p:cNvPr id="16" name="Freeform 16"/>
            <p:cNvSpPr/>
            <p:nvPr/>
          </p:nvSpPr>
          <p:spPr>
            <a:xfrm>
              <a:off x="719581" y="0"/>
              <a:ext cx="2446015" cy="2331341"/>
            </a:xfrm>
            <a:custGeom>
              <a:avLst/>
              <a:gdLst/>
              <a:ahLst/>
              <a:cxnLst/>
              <a:rect l="l" t="t" r="r" b="b"/>
              <a:pathLst>
                <a:path w="2446015" h="2331341">
                  <a:moveTo>
                    <a:pt x="0" y="0"/>
                  </a:moveTo>
                  <a:lnTo>
                    <a:pt x="2446015" y="0"/>
                  </a:lnTo>
                  <a:lnTo>
                    <a:pt x="2446015" y="2331341"/>
                  </a:lnTo>
                  <a:lnTo>
                    <a:pt x="0" y="2331341"/>
                  </a:lnTo>
                  <a:lnTo>
                    <a:pt x="0" y="0"/>
                  </a:lnTo>
                  <a:close/>
                </a:path>
              </a:pathLst>
            </a:custGeom>
            <a:blipFill>
              <a:blip r:embed="rId8"/>
              <a:stretch>
                <a:fillRect l="-4092" r="-5531"/>
              </a:stretch>
            </a:blipFill>
            <a:ln w="9525" cap="sq">
              <a:solidFill>
                <a:srgbClr val="FFFFFF"/>
              </a:solidFill>
              <a:prstDash val="solid"/>
              <a:miter/>
            </a:ln>
          </p:spPr>
          <p:txBody>
            <a:bodyPr/>
            <a:lstStyle/>
            <a:p>
              <a:endParaRPr lang="en-IN"/>
            </a:p>
          </p:txBody>
        </p:sp>
        <p:sp>
          <p:nvSpPr>
            <p:cNvPr id="17" name="Freeform 17"/>
            <p:cNvSpPr/>
            <p:nvPr/>
          </p:nvSpPr>
          <p:spPr>
            <a:xfrm>
              <a:off x="719581" y="3333104"/>
              <a:ext cx="2446015" cy="2331341"/>
            </a:xfrm>
            <a:custGeom>
              <a:avLst/>
              <a:gdLst/>
              <a:ahLst/>
              <a:cxnLst/>
              <a:rect l="l" t="t" r="r" b="b"/>
              <a:pathLst>
                <a:path w="2446015" h="2331341">
                  <a:moveTo>
                    <a:pt x="0" y="0"/>
                  </a:moveTo>
                  <a:lnTo>
                    <a:pt x="2446015" y="0"/>
                  </a:lnTo>
                  <a:lnTo>
                    <a:pt x="2446015" y="2331341"/>
                  </a:lnTo>
                  <a:lnTo>
                    <a:pt x="0" y="2331341"/>
                  </a:lnTo>
                  <a:lnTo>
                    <a:pt x="0" y="0"/>
                  </a:lnTo>
                  <a:close/>
                </a:path>
              </a:pathLst>
            </a:custGeom>
            <a:blipFill>
              <a:blip r:embed="rId9"/>
              <a:stretch>
                <a:fillRect t="-33" b="-33"/>
              </a:stretch>
            </a:blipFill>
            <a:ln w="9525" cap="sq">
              <a:solidFill>
                <a:srgbClr val="FFFFFF"/>
              </a:solidFill>
              <a:prstDash val="solid"/>
              <a:miter/>
            </a:ln>
          </p:spPr>
          <p:txBody>
            <a:bodyPr/>
            <a:lstStyle/>
            <a:p>
              <a:endParaRPr lang="en-IN"/>
            </a:p>
          </p:txBody>
        </p:sp>
        <p:sp>
          <p:nvSpPr>
            <p:cNvPr id="18" name="TextBox 18"/>
            <p:cNvSpPr txBox="1"/>
            <p:nvPr/>
          </p:nvSpPr>
          <p:spPr>
            <a:xfrm>
              <a:off x="725267" y="9120261"/>
              <a:ext cx="2572011" cy="341973"/>
            </a:xfrm>
            <a:prstGeom prst="rect">
              <a:avLst/>
            </a:prstGeom>
          </p:spPr>
          <p:txBody>
            <a:bodyPr wrap="square" lIns="0" tIns="0" rIns="0" bIns="0" rtlCol="0" anchor="t">
              <a:spAutoFit/>
            </a:bodyPr>
            <a:lstStyle/>
            <a:p>
              <a:pPr algn="just">
                <a:lnSpc>
                  <a:spcPts val="1963"/>
                </a:lnSpc>
                <a:spcBef>
                  <a:spcPct val="0"/>
                </a:spcBef>
              </a:pPr>
              <a:r>
                <a:rPr lang="en-US" sz="1402" b="1" dirty="0">
                  <a:solidFill>
                    <a:srgbClr val="000000"/>
                  </a:solidFill>
                  <a:latin typeface="Poppins Bold"/>
                  <a:ea typeface="Poppins Bold"/>
                  <a:cs typeface="Poppins Bold"/>
                  <a:sym typeface="Poppins Bold"/>
                </a:rPr>
                <a:t>Samiksha Chauhan</a:t>
              </a:r>
            </a:p>
          </p:txBody>
        </p:sp>
        <p:sp>
          <p:nvSpPr>
            <p:cNvPr id="19" name="TextBox 19"/>
            <p:cNvSpPr txBox="1"/>
            <p:nvPr/>
          </p:nvSpPr>
          <p:spPr>
            <a:xfrm>
              <a:off x="1462626" y="9474778"/>
              <a:ext cx="959926" cy="189632"/>
            </a:xfrm>
            <a:prstGeom prst="rect">
              <a:avLst/>
            </a:prstGeom>
          </p:spPr>
          <p:txBody>
            <a:bodyPr lIns="0" tIns="0" rIns="0" bIns="0" rtlCol="0" anchor="t">
              <a:spAutoFit/>
            </a:bodyPr>
            <a:lstStyle/>
            <a:p>
              <a:pPr algn="just">
                <a:lnSpc>
                  <a:spcPts val="1227"/>
                </a:lnSpc>
                <a:spcBef>
                  <a:spcPct val="0"/>
                </a:spcBef>
              </a:pPr>
              <a:r>
                <a:rPr lang="en-US" sz="876">
                  <a:solidFill>
                    <a:srgbClr val="000000"/>
                  </a:solidFill>
                  <a:latin typeface="Poppins"/>
                  <a:ea typeface="Poppins"/>
                  <a:cs typeface="Poppins"/>
                  <a:sym typeface="Poppins"/>
                </a:rPr>
                <a:t>HR MANAGER</a:t>
              </a:r>
            </a:p>
          </p:txBody>
        </p:sp>
        <p:sp>
          <p:nvSpPr>
            <p:cNvPr id="20" name="TextBox 20"/>
            <p:cNvSpPr txBox="1"/>
            <p:nvPr/>
          </p:nvSpPr>
          <p:spPr>
            <a:xfrm>
              <a:off x="1075063" y="2446415"/>
              <a:ext cx="1825796" cy="341973"/>
            </a:xfrm>
            <a:prstGeom prst="rect">
              <a:avLst/>
            </a:prstGeom>
          </p:spPr>
          <p:txBody>
            <a:bodyPr wrap="square" lIns="0" tIns="0" rIns="0" bIns="0" rtlCol="0" anchor="t">
              <a:spAutoFit/>
            </a:bodyPr>
            <a:lstStyle/>
            <a:p>
              <a:pPr algn="just">
                <a:lnSpc>
                  <a:spcPts val="1963"/>
                </a:lnSpc>
                <a:spcBef>
                  <a:spcPct val="0"/>
                </a:spcBef>
              </a:pPr>
              <a:r>
                <a:rPr lang="en-US" sz="1402" b="1" dirty="0">
                  <a:solidFill>
                    <a:srgbClr val="000000"/>
                  </a:solidFill>
                  <a:latin typeface="Poppins Bold"/>
                  <a:ea typeface="Poppins Bold"/>
                  <a:cs typeface="Poppins Bold"/>
                  <a:sym typeface="Poppins Bold"/>
                </a:rPr>
                <a:t>Shravan Shah</a:t>
              </a:r>
            </a:p>
          </p:txBody>
        </p:sp>
        <p:sp>
          <p:nvSpPr>
            <p:cNvPr id="21" name="TextBox 21"/>
            <p:cNvSpPr txBox="1"/>
            <p:nvPr/>
          </p:nvSpPr>
          <p:spPr>
            <a:xfrm>
              <a:off x="719356" y="2804353"/>
              <a:ext cx="2446465" cy="187374"/>
            </a:xfrm>
            <a:prstGeom prst="rect">
              <a:avLst/>
            </a:prstGeom>
          </p:spPr>
          <p:txBody>
            <a:bodyPr lIns="0" tIns="0" rIns="0" bIns="0" rtlCol="0" anchor="t">
              <a:spAutoFit/>
            </a:bodyPr>
            <a:lstStyle/>
            <a:p>
              <a:pPr algn="ctr">
                <a:lnSpc>
                  <a:spcPts val="1227"/>
                </a:lnSpc>
                <a:spcBef>
                  <a:spcPct val="0"/>
                </a:spcBef>
              </a:pPr>
              <a:r>
                <a:rPr lang="en-US" sz="876">
                  <a:solidFill>
                    <a:srgbClr val="000000"/>
                  </a:solidFill>
                  <a:latin typeface="Poppins"/>
                  <a:ea typeface="Poppins"/>
                  <a:cs typeface="Poppins"/>
                  <a:sym typeface="Poppins"/>
                </a:rPr>
                <a:t>DIRECTOR</a:t>
              </a:r>
            </a:p>
          </p:txBody>
        </p:sp>
        <p:sp>
          <p:nvSpPr>
            <p:cNvPr id="22" name="TextBox 22"/>
            <p:cNvSpPr txBox="1"/>
            <p:nvPr/>
          </p:nvSpPr>
          <p:spPr>
            <a:xfrm>
              <a:off x="0" y="5788516"/>
              <a:ext cx="4053264" cy="341973"/>
            </a:xfrm>
            <a:prstGeom prst="rect">
              <a:avLst/>
            </a:prstGeom>
          </p:spPr>
          <p:txBody>
            <a:bodyPr wrap="square" lIns="0" tIns="0" rIns="0" bIns="0" rtlCol="0" anchor="t">
              <a:spAutoFit/>
            </a:bodyPr>
            <a:lstStyle/>
            <a:p>
              <a:pPr>
                <a:lnSpc>
                  <a:spcPts val="1963"/>
                </a:lnSpc>
                <a:spcBef>
                  <a:spcPct val="0"/>
                </a:spcBef>
              </a:pPr>
              <a:r>
                <a:rPr lang="en-US" sz="1402" b="1" dirty="0">
                  <a:solidFill>
                    <a:srgbClr val="000000"/>
                  </a:solidFill>
                  <a:latin typeface="Poppins Bold"/>
                  <a:ea typeface="Poppins Bold"/>
                  <a:cs typeface="Poppins Bold"/>
                  <a:sym typeface="Poppins Bold"/>
                </a:rPr>
                <a:t>Adv. (Dr.) Harita Shinde Bangali</a:t>
              </a:r>
            </a:p>
          </p:txBody>
        </p:sp>
        <p:sp>
          <p:nvSpPr>
            <p:cNvPr id="23" name="TextBox 23"/>
            <p:cNvSpPr txBox="1"/>
            <p:nvPr/>
          </p:nvSpPr>
          <p:spPr>
            <a:xfrm>
              <a:off x="554227" y="6146715"/>
              <a:ext cx="2776722" cy="187231"/>
            </a:xfrm>
            <a:prstGeom prst="rect">
              <a:avLst/>
            </a:prstGeom>
          </p:spPr>
          <p:txBody>
            <a:bodyPr lIns="0" tIns="0" rIns="0" bIns="0" rtlCol="0" anchor="t">
              <a:spAutoFit/>
            </a:bodyPr>
            <a:lstStyle/>
            <a:p>
              <a:pPr algn="ctr">
                <a:lnSpc>
                  <a:spcPts val="1227"/>
                </a:lnSpc>
                <a:spcBef>
                  <a:spcPct val="0"/>
                </a:spcBef>
              </a:pPr>
              <a:r>
                <a:rPr lang="en-US" sz="876">
                  <a:solidFill>
                    <a:srgbClr val="000000"/>
                  </a:solidFill>
                  <a:latin typeface="Poppins"/>
                  <a:ea typeface="Poppins"/>
                  <a:cs typeface="Poppins"/>
                  <a:sym typeface="Poppins"/>
                </a:rPr>
                <a:t>LEGAL HEAD</a:t>
              </a:r>
            </a:p>
          </p:txBody>
        </p:sp>
      </p:grpSp>
      <p:grpSp>
        <p:nvGrpSpPr>
          <p:cNvPr id="24" name="Group 24"/>
          <p:cNvGrpSpPr/>
          <p:nvPr/>
        </p:nvGrpSpPr>
        <p:grpSpPr>
          <a:xfrm>
            <a:off x="12892967" y="2578295"/>
            <a:ext cx="2394904" cy="7250193"/>
            <a:chOff x="0" y="0"/>
            <a:chExt cx="3193205" cy="9666924"/>
          </a:xfrm>
        </p:grpSpPr>
        <p:sp>
          <p:nvSpPr>
            <p:cNvPr id="25" name="Freeform 25"/>
            <p:cNvSpPr/>
            <p:nvPr/>
          </p:nvSpPr>
          <p:spPr>
            <a:xfrm>
              <a:off x="373595" y="0"/>
              <a:ext cx="2446015" cy="2331341"/>
            </a:xfrm>
            <a:custGeom>
              <a:avLst/>
              <a:gdLst/>
              <a:ahLst/>
              <a:cxnLst/>
              <a:rect l="l" t="t" r="r" b="b"/>
              <a:pathLst>
                <a:path w="2446015" h="2331341">
                  <a:moveTo>
                    <a:pt x="0" y="0"/>
                  </a:moveTo>
                  <a:lnTo>
                    <a:pt x="2446015" y="0"/>
                  </a:lnTo>
                  <a:lnTo>
                    <a:pt x="2446015" y="2331341"/>
                  </a:lnTo>
                  <a:lnTo>
                    <a:pt x="0" y="2331341"/>
                  </a:lnTo>
                  <a:lnTo>
                    <a:pt x="0" y="0"/>
                  </a:lnTo>
                  <a:close/>
                </a:path>
              </a:pathLst>
            </a:custGeom>
            <a:blipFill>
              <a:blip r:embed="rId10"/>
              <a:stretch>
                <a:fillRect l="-4298" r="-4298"/>
              </a:stretch>
            </a:blipFill>
            <a:ln w="9525" cap="sq">
              <a:solidFill>
                <a:srgbClr val="FFFFFF"/>
              </a:solidFill>
              <a:prstDash val="solid"/>
              <a:miter/>
            </a:ln>
          </p:spPr>
          <p:txBody>
            <a:bodyPr/>
            <a:lstStyle/>
            <a:p>
              <a:endParaRPr lang="en-IN"/>
            </a:p>
          </p:txBody>
        </p:sp>
        <p:sp>
          <p:nvSpPr>
            <p:cNvPr id="26" name="Freeform 26"/>
            <p:cNvSpPr/>
            <p:nvPr/>
          </p:nvSpPr>
          <p:spPr>
            <a:xfrm>
              <a:off x="373595" y="6671416"/>
              <a:ext cx="2446015" cy="2331341"/>
            </a:xfrm>
            <a:custGeom>
              <a:avLst/>
              <a:gdLst/>
              <a:ahLst/>
              <a:cxnLst/>
              <a:rect l="l" t="t" r="r" b="b"/>
              <a:pathLst>
                <a:path w="2446015" h="2331341">
                  <a:moveTo>
                    <a:pt x="0" y="0"/>
                  </a:moveTo>
                  <a:lnTo>
                    <a:pt x="2446015" y="0"/>
                  </a:lnTo>
                  <a:lnTo>
                    <a:pt x="2446015" y="2331341"/>
                  </a:lnTo>
                  <a:lnTo>
                    <a:pt x="0" y="2331341"/>
                  </a:lnTo>
                  <a:lnTo>
                    <a:pt x="0" y="0"/>
                  </a:lnTo>
                  <a:close/>
                </a:path>
              </a:pathLst>
            </a:custGeom>
            <a:blipFill>
              <a:blip r:embed="rId11"/>
              <a:stretch>
                <a:fillRect b="-56989"/>
              </a:stretch>
            </a:blipFill>
            <a:ln w="9525" cap="sq">
              <a:solidFill>
                <a:srgbClr val="FFFFFF"/>
              </a:solidFill>
              <a:prstDash val="solid"/>
              <a:miter/>
            </a:ln>
          </p:spPr>
          <p:txBody>
            <a:bodyPr/>
            <a:lstStyle/>
            <a:p>
              <a:endParaRPr lang="en-IN"/>
            </a:p>
          </p:txBody>
        </p:sp>
        <p:sp>
          <p:nvSpPr>
            <p:cNvPr id="27" name="Freeform 27"/>
            <p:cNvSpPr/>
            <p:nvPr/>
          </p:nvSpPr>
          <p:spPr>
            <a:xfrm>
              <a:off x="373595" y="3335553"/>
              <a:ext cx="2446015" cy="2331341"/>
            </a:xfrm>
            <a:custGeom>
              <a:avLst/>
              <a:gdLst/>
              <a:ahLst/>
              <a:cxnLst/>
              <a:rect l="l" t="t" r="r" b="b"/>
              <a:pathLst>
                <a:path w="2446015" h="2331341">
                  <a:moveTo>
                    <a:pt x="0" y="0"/>
                  </a:moveTo>
                  <a:lnTo>
                    <a:pt x="2446015" y="0"/>
                  </a:lnTo>
                  <a:lnTo>
                    <a:pt x="2446015" y="2331341"/>
                  </a:lnTo>
                  <a:lnTo>
                    <a:pt x="0" y="2331341"/>
                  </a:lnTo>
                  <a:lnTo>
                    <a:pt x="0" y="0"/>
                  </a:lnTo>
                  <a:close/>
                </a:path>
              </a:pathLst>
            </a:custGeom>
            <a:blipFill>
              <a:blip r:embed="rId12"/>
              <a:stretch>
                <a:fillRect t="-16574" b="-22140"/>
              </a:stretch>
            </a:blipFill>
            <a:ln w="9525" cap="sq">
              <a:solidFill>
                <a:srgbClr val="FFFFFF"/>
              </a:solidFill>
              <a:prstDash val="solid"/>
              <a:miter/>
            </a:ln>
          </p:spPr>
          <p:txBody>
            <a:bodyPr/>
            <a:lstStyle/>
            <a:p>
              <a:endParaRPr lang="en-IN"/>
            </a:p>
          </p:txBody>
        </p:sp>
        <p:sp>
          <p:nvSpPr>
            <p:cNvPr id="28" name="TextBox 28"/>
            <p:cNvSpPr txBox="1"/>
            <p:nvPr/>
          </p:nvSpPr>
          <p:spPr>
            <a:xfrm>
              <a:off x="812366" y="2446328"/>
              <a:ext cx="1568472" cy="322992"/>
            </a:xfrm>
            <a:prstGeom prst="rect">
              <a:avLst/>
            </a:prstGeom>
          </p:spPr>
          <p:txBody>
            <a:bodyPr lIns="0" tIns="0" rIns="0" bIns="0" rtlCol="0" anchor="t">
              <a:spAutoFit/>
            </a:bodyPr>
            <a:lstStyle/>
            <a:p>
              <a:pPr algn="just">
                <a:lnSpc>
                  <a:spcPts val="1963"/>
                </a:lnSpc>
                <a:spcBef>
                  <a:spcPct val="0"/>
                </a:spcBef>
              </a:pPr>
              <a:r>
                <a:rPr lang="en-US" sz="1402" b="1" dirty="0">
                  <a:solidFill>
                    <a:srgbClr val="000000"/>
                  </a:solidFill>
                  <a:latin typeface="Poppins Bold"/>
                  <a:ea typeface="Poppins Bold"/>
                  <a:cs typeface="Poppins Bold"/>
                  <a:sym typeface="Poppins Bold"/>
                </a:rPr>
                <a:t>Sahil Shah</a:t>
              </a:r>
            </a:p>
          </p:txBody>
        </p:sp>
        <p:sp>
          <p:nvSpPr>
            <p:cNvPr id="29" name="TextBox 29"/>
            <p:cNvSpPr txBox="1"/>
            <p:nvPr/>
          </p:nvSpPr>
          <p:spPr>
            <a:xfrm>
              <a:off x="208241" y="2805577"/>
              <a:ext cx="2776722" cy="187374"/>
            </a:xfrm>
            <a:prstGeom prst="rect">
              <a:avLst/>
            </a:prstGeom>
          </p:spPr>
          <p:txBody>
            <a:bodyPr lIns="0" tIns="0" rIns="0" bIns="0" rtlCol="0" anchor="t">
              <a:spAutoFit/>
            </a:bodyPr>
            <a:lstStyle/>
            <a:p>
              <a:pPr algn="ctr">
                <a:lnSpc>
                  <a:spcPts val="1227"/>
                </a:lnSpc>
                <a:spcBef>
                  <a:spcPct val="0"/>
                </a:spcBef>
              </a:pPr>
              <a:r>
                <a:rPr lang="en-US" sz="876">
                  <a:solidFill>
                    <a:srgbClr val="000000"/>
                  </a:solidFill>
                  <a:latin typeface="Poppins"/>
                  <a:ea typeface="Poppins"/>
                  <a:cs typeface="Poppins"/>
                  <a:sym typeface="Poppins"/>
                </a:rPr>
                <a:t>DIRECTOR</a:t>
              </a:r>
            </a:p>
          </p:txBody>
        </p:sp>
        <p:sp>
          <p:nvSpPr>
            <p:cNvPr id="30" name="TextBox 30"/>
            <p:cNvSpPr txBox="1"/>
            <p:nvPr/>
          </p:nvSpPr>
          <p:spPr>
            <a:xfrm>
              <a:off x="917439" y="9119045"/>
              <a:ext cx="1463400" cy="341973"/>
            </a:xfrm>
            <a:prstGeom prst="rect">
              <a:avLst/>
            </a:prstGeom>
          </p:spPr>
          <p:txBody>
            <a:bodyPr wrap="square" lIns="0" tIns="0" rIns="0" bIns="0" rtlCol="0" anchor="t">
              <a:spAutoFit/>
            </a:bodyPr>
            <a:lstStyle/>
            <a:p>
              <a:pPr algn="ctr">
                <a:lnSpc>
                  <a:spcPts val="1963"/>
                </a:lnSpc>
                <a:spcBef>
                  <a:spcPct val="0"/>
                </a:spcBef>
              </a:pPr>
              <a:r>
                <a:rPr lang="en-US" sz="1402" b="1" dirty="0">
                  <a:solidFill>
                    <a:srgbClr val="000000"/>
                  </a:solidFill>
                  <a:latin typeface="Poppins Bold"/>
                  <a:ea typeface="Poppins Bold"/>
                  <a:cs typeface="Poppins Bold"/>
                  <a:sym typeface="Poppins Bold"/>
                </a:rPr>
                <a:t>Boy Striker</a:t>
              </a:r>
            </a:p>
          </p:txBody>
        </p:sp>
        <p:sp>
          <p:nvSpPr>
            <p:cNvPr id="31" name="TextBox 31"/>
            <p:cNvSpPr txBox="1"/>
            <p:nvPr/>
          </p:nvSpPr>
          <p:spPr>
            <a:xfrm>
              <a:off x="0" y="9477161"/>
              <a:ext cx="3193205" cy="189763"/>
            </a:xfrm>
            <a:prstGeom prst="rect">
              <a:avLst/>
            </a:prstGeom>
          </p:spPr>
          <p:txBody>
            <a:bodyPr lIns="0" tIns="0" rIns="0" bIns="0" rtlCol="0" anchor="t">
              <a:spAutoFit/>
            </a:bodyPr>
            <a:lstStyle/>
            <a:p>
              <a:pPr algn="just">
                <a:lnSpc>
                  <a:spcPts val="1227"/>
                </a:lnSpc>
                <a:spcBef>
                  <a:spcPct val="0"/>
                </a:spcBef>
              </a:pPr>
              <a:r>
                <a:rPr lang="en-US" sz="876">
                  <a:solidFill>
                    <a:srgbClr val="000000"/>
                  </a:solidFill>
                  <a:latin typeface="Poppins"/>
                  <a:ea typeface="Poppins"/>
                  <a:cs typeface="Poppins"/>
                  <a:sym typeface="Poppins"/>
                </a:rPr>
                <a:t>BUSINESS DEVELOPMENT MANAGER - EUROPE</a:t>
              </a:r>
            </a:p>
          </p:txBody>
        </p:sp>
        <p:sp>
          <p:nvSpPr>
            <p:cNvPr id="32" name="TextBox 32"/>
            <p:cNvSpPr txBox="1"/>
            <p:nvPr/>
          </p:nvSpPr>
          <p:spPr>
            <a:xfrm>
              <a:off x="344972" y="5787299"/>
              <a:ext cx="2503261" cy="330322"/>
            </a:xfrm>
            <a:prstGeom prst="rect">
              <a:avLst/>
            </a:prstGeom>
          </p:spPr>
          <p:txBody>
            <a:bodyPr lIns="0" tIns="0" rIns="0" bIns="0" rtlCol="0" anchor="t">
              <a:spAutoFit/>
            </a:bodyPr>
            <a:lstStyle/>
            <a:p>
              <a:pPr algn="ctr">
                <a:lnSpc>
                  <a:spcPts val="1963"/>
                </a:lnSpc>
                <a:spcBef>
                  <a:spcPct val="0"/>
                </a:spcBef>
              </a:pPr>
              <a:r>
                <a:rPr lang="en-US" sz="1402" b="1" dirty="0">
                  <a:solidFill>
                    <a:srgbClr val="000000"/>
                  </a:solidFill>
                  <a:latin typeface="Poppins Bold"/>
                  <a:ea typeface="Poppins Bold"/>
                  <a:cs typeface="Poppins Bold"/>
                  <a:sym typeface="Poppins Bold"/>
                </a:rPr>
                <a:t>Kushal Shah</a:t>
              </a:r>
            </a:p>
          </p:txBody>
        </p:sp>
        <p:sp>
          <p:nvSpPr>
            <p:cNvPr id="33" name="TextBox 33"/>
            <p:cNvSpPr txBox="1"/>
            <p:nvPr/>
          </p:nvSpPr>
          <p:spPr>
            <a:xfrm>
              <a:off x="208241" y="6133309"/>
              <a:ext cx="2776722" cy="187231"/>
            </a:xfrm>
            <a:prstGeom prst="rect">
              <a:avLst/>
            </a:prstGeom>
          </p:spPr>
          <p:txBody>
            <a:bodyPr lIns="0" tIns="0" rIns="0" bIns="0" rtlCol="0" anchor="t">
              <a:spAutoFit/>
            </a:bodyPr>
            <a:lstStyle/>
            <a:p>
              <a:pPr algn="ctr">
                <a:lnSpc>
                  <a:spcPts val="1227"/>
                </a:lnSpc>
                <a:spcBef>
                  <a:spcPct val="0"/>
                </a:spcBef>
              </a:pPr>
              <a:r>
                <a:rPr lang="en-US" sz="876">
                  <a:solidFill>
                    <a:srgbClr val="000000"/>
                  </a:solidFill>
                  <a:latin typeface="Poppins"/>
                  <a:ea typeface="Poppins"/>
                  <a:cs typeface="Poppins"/>
                  <a:sym typeface="Poppins"/>
                </a:rPr>
                <a:t>BUSINESS LEAD- EUROPE</a:t>
              </a:r>
            </a:p>
          </p:txBody>
        </p:sp>
      </p:grpSp>
      <p:grpSp>
        <p:nvGrpSpPr>
          <p:cNvPr id="34" name="Group 34"/>
          <p:cNvGrpSpPr/>
          <p:nvPr/>
        </p:nvGrpSpPr>
        <p:grpSpPr>
          <a:xfrm>
            <a:off x="15594202" y="2578295"/>
            <a:ext cx="2394904" cy="7229886"/>
            <a:chOff x="0" y="0"/>
            <a:chExt cx="3193205" cy="9639848"/>
          </a:xfrm>
        </p:grpSpPr>
        <p:sp>
          <p:nvSpPr>
            <p:cNvPr id="35" name="Freeform 35"/>
            <p:cNvSpPr/>
            <p:nvPr/>
          </p:nvSpPr>
          <p:spPr>
            <a:xfrm>
              <a:off x="373595" y="3342303"/>
              <a:ext cx="2446015" cy="2331341"/>
            </a:xfrm>
            <a:custGeom>
              <a:avLst/>
              <a:gdLst/>
              <a:ahLst/>
              <a:cxnLst/>
              <a:rect l="l" t="t" r="r" b="b"/>
              <a:pathLst>
                <a:path w="2446015" h="2331341">
                  <a:moveTo>
                    <a:pt x="0" y="0"/>
                  </a:moveTo>
                  <a:lnTo>
                    <a:pt x="2446015" y="0"/>
                  </a:lnTo>
                  <a:lnTo>
                    <a:pt x="2446015" y="2331341"/>
                  </a:lnTo>
                  <a:lnTo>
                    <a:pt x="0" y="2331341"/>
                  </a:lnTo>
                  <a:lnTo>
                    <a:pt x="0" y="0"/>
                  </a:lnTo>
                  <a:close/>
                </a:path>
              </a:pathLst>
            </a:custGeom>
            <a:blipFill>
              <a:blip r:embed="rId13"/>
              <a:stretch>
                <a:fillRect l="-5902" r="-5902" b="-94"/>
              </a:stretch>
            </a:blipFill>
            <a:ln w="9525" cap="sq">
              <a:solidFill>
                <a:srgbClr val="FFFFFF"/>
              </a:solidFill>
              <a:prstDash val="solid"/>
              <a:miter/>
            </a:ln>
          </p:spPr>
          <p:txBody>
            <a:bodyPr/>
            <a:lstStyle/>
            <a:p>
              <a:endParaRPr lang="en-IN"/>
            </a:p>
          </p:txBody>
        </p:sp>
        <p:sp>
          <p:nvSpPr>
            <p:cNvPr id="36" name="Freeform 36"/>
            <p:cNvSpPr/>
            <p:nvPr/>
          </p:nvSpPr>
          <p:spPr>
            <a:xfrm>
              <a:off x="373544" y="0"/>
              <a:ext cx="2446116" cy="2330945"/>
            </a:xfrm>
            <a:custGeom>
              <a:avLst/>
              <a:gdLst/>
              <a:ahLst/>
              <a:cxnLst/>
              <a:rect l="l" t="t" r="r" b="b"/>
              <a:pathLst>
                <a:path w="2446116" h="2330945">
                  <a:moveTo>
                    <a:pt x="0" y="0"/>
                  </a:moveTo>
                  <a:lnTo>
                    <a:pt x="2446116" y="0"/>
                  </a:lnTo>
                  <a:lnTo>
                    <a:pt x="2446116" y="2330945"/>
                  </a:lnTo>
                  <a:lnTo>
                    <a:pt x="0" y="2330945"/>
                  </a:lnTo>
                  <a:lnTo>
                    <a:pt x="0" y="0"/>
                  </a:lnTo>
                  <a:close/>
                </a:path>
              </a:pathLst>
            </a:custGeom>
            <a:blipFill>
              <a:blip r:embed="rId14"/>
              <a:stretch>
                <a:fillRect t="-2470" b="-2470"/>
              </a:stretch>
            </a:blipFill>
            <a:ln w="9525" cap="sq">
              <a:solidFill>
                <a:srgbClr val="FFFFFF"/>
              </a:solidFill>
              <a:prstDash val="solid"/>
              <a:miter/>
            </a:ln>
          </p:spPr>
          <p:txBody>
            <a:bodyPr/>
            <a:lstStyle/>
            <a:p>
              <a:endParaRPr lang="en-IN"/>
            </a:p>
          </p:txBody>
        </p:sp>
        <p:sp>
          <p:nvSpPr>
            <p:cNvPr id="37" name="Freeform 37"/>
            <p:cNvSpPr/>
            <p:nvPr/>
          </p:nvSpPr>
          <p:spPr>
            <a:xfrm>
              <a:off x="373595" y="6671416"/>
              <a:ext cx="2446015" cy="2331341"/>
            </a:xfrm>
            <a:custGeom>
              <a:avLst/>
              <a:gdLst/>
              <a:ahLst/>
              <a:cxnLst/>
              <a:rect l="l" t="t" r="r" b="b"/>
              <a:pathLst>
                <a:path w="2446015" h="2331341">
                  <a:moveTo>
                    <a:pt x="0" y="0"/>
                  </a:moveTo>
                  <a:lnTo>
                    <a:pt x="2446015" y="0"/>
                  </a:lnTo>
                  <a:lnTo>
                    <a:pt x="2446015" y="2331341"/>
                  </a:lnTo>
                  <a:lnTo>
                    <a:pt x="0" y="2331341"/>
                  </a:lnTo>
                  <a:lnTo>
                    <a:pt x="0" y="0"/>
                  </a:lnTo>
                  <a:close/>
                </a:path>
              </a:pathLst>
            </a:custGeom>
            <a:blipFill>
              <a:blip r:embed="rId15"/>
              <a:stretch>
                <a:fillRect t="-4918"/>
              </a:stretch>
            </a:blipFill>
            <a:ln w="9525" cap="sq">
              <a:solidFill>
                <a:srgbClr val="FFFFFF"/>
              </a:solidFill>
              <a:prstDash val="solid"/>
              <a:miter/>
            </a:ln>
          </p:spPr>
          <p:txBody>
            <a:bodyPr/>
            <a:lstStyle/>
            <a:p>
              <a:endParaRPr lang="en-IN"/>
            </a:p>
          </p:txBody>
        </p:sp>
        <p:sp>
          <p:nvSpPr>
            <p:cNvPr id="38" name="TextBox 38"/>
            <p:cNvSpPr txBox="1"/>
            <p:nvPr/>
          </p:nvSpPr>
          <p:spPr>
            <a:xfrm>
              <a:off x="893543" y="5760543"/>
              <a:ext cx="1504388" cy="341973"/>
            </a:xfrm>
            <a:prstGeom prst="rect">
              <a:avLst/>
            </a:prstGeom>
          </p:spPr>
          <p:txBody>
            <a:bodyPr wrap="square" lIns="0" tIns="0" rIns="0" bIns="0" rtlCol="0" anchor="t">
              <a:spAutoFit/>
            </a:bodyPr>
            <a:lstStyle/>
            <a:p>
              <a:pPr algn="just">
                <a:lnSpc>
                  <a:spcPts val="1963"/>
                </a:lnSpc>
                <a:spcBef>
                  <a:spcPct val="0"/>
                </a:spcBef>
              </a:pPr>
              <a:r>
                <a:rPr lang="en-US" sz="1402" b="1" dirty="0">
                  <a:solidFill>
                    <a:srgbClr val="000000"/>
                  </a:solidFill>
                  <a:latin typeface="Poppins Bold"/>
                  <a:ea typeface="Poppins Bold"/>
                  <a:cs typeface="Poppins Bold"/>
                  <a:sym typeface="Poppins Bold"/>
                </a:rPr>
                <a:t>Nehal Shah</a:t>
              </a:r>
            </a:p>
          </p:txBody>
        </p:sp>
        <p:sp>
          <p:nvSpPr>
            <p:cNvPr id="39" name="TextBox 39"/>
            <p:cNvSpPr txBox="1"/>
            <p:nvPr/>
          </p:nvSpPr>
          <p:spPr>
            <a:xfrm>
              <a:off x="239389" y="6133280"/>
              <a:ext cx="2752369" cy="187288"/>
            </a:xfrm>
            <a:prstGeom prst="rect">
              <a:avLst/>
            </a:prstGeom>
          </p:spPr>
          <p:txBody>
            <a:bodyPr lIns="0" tIns="0" rIns="0" bIns="0" rtlCol="0" anchor="t">
              <a:spAutoFit/>
            </a:bodyPr>
            <a:lstStyle/>
            <a:p>
              <a:pPr algn="l">
                <a:lnSpc>
                  <a:spcPts val="1227"/>
                </a:lnSpc>
                <a:spcBef>
                  <a:spcPct val="0"/>
                </a:spcBef>
              </a:pPr>
              <a:r>
                <a:rPr lang="en-US" sz="876">
                  <a:solidFill>
                    <a:srgbClr val="000000"/>
                  </a:solidFill>
                  <a:latin typeface="Poppins"/>
                  <a:ea typeface="Poppins"/>
                  <a:cs typeface="Poppins"/>
                  <a:sym typeface="Poppins"/>
                </a:rPr>
                <a:t>SENIOR MANAGER – CLIENT RELATIONS</a:t>
              </a:r>
            </a:p>
          </p:txBody>
        </p:sp>
        <p:sp>
          <p:nvSpPr>
            <p:cNvPr id="40" name="TextBox 40"/>
            <p:cNvSpPr txBox="1"/>
            <p:nvPr/>
          </p:nvSpPr>
          <p:spPr>
            <a:xfrm>
              <a:off x="894123" y="2411469"/>
              <a:ext cx="1503808" cy="341973"/>
            </a:xfrm>
            <a:prstGeom prst="rect">
              <a:avLst/>
            </a:prstGeom>
          </p:spPr>
          <p:txBody>
            <a:bodyPr wrap="square" lIns="0" tIns="0" rIns="0" bIns="0" rtlCol="0" anchor="t">
              <a:spAutoFit/>
            </a:bodyPr>
            <a:lstStyle/>
            <a:p>
              <a:pPr algn="just">
                <a:lnSpc>
                  <a:spcPts val="1963"/>
                </a:lnSpc>
                <a:spcBef>
                  <a:spcPct val="0"/>
                </a:spcBef>
              </a:pPr>
              <a:r>
                <a:rPr lang="en-US" sz="1402" b="1" dirty="0">
                  <a:solidFill>
                    <a:srgbClr val="000000"/>
                  </a:solidFill>
                  <a:latin typeface="Poppins Bold"/>
                  <a:ea typeface="Poppins Bold"/>
                  <a:cs typeface="Poppins Bold"/>
                  <a:sym typeface="Poppins Bold"/>
                </a:rPr>
                <a:t>Kunal Shah</a:t>
              </a:r>
            </a:p>
          </p:txBody>
        </p:sp>
        <p:sp>
          <p:nvSpPr>
            <p:cNvPr id="41" name="TextBox 41"/>
            <p:cNvSpPr txBox="1"/>
            <p:nvPr/>
          </p:nvSpPr>
          <p:spPr>
            <a:xfrm>
              <a:off x="683705" y="2769493"/>
              <a:ext cx="1825794" cy="187374"/>
            </a:xfrm>
            <a:prstGeom prst="rect">
              <a:avLst/>
            </a:prstGeom>
          </p:spPr>
          <p:txBody>
            <a:bodyPr lIns="0" tIns="0" rIns="0" bIns="0" rtlCol="0" anchor="t">
              <a:spAutoFit/>
            </a:bodyPr>
            <a:lstStyle/>
            <a:p>
              <a:pPr algn="just">
                <a:lnSpc>
                  <a:spcPts val="1227"/>
                </a:lnSpc>
                <a:spcBef>
                  <a:spcPct val="0"/>
                </a:spcBef>
              </a:pPr>
              <a:r>
                <a:rPr lang="en-US" sz="876">
                  <a:solidFill>
                    <a:srgbClr val="000000"/>
                  </a:solidFill>
                  <a:latin typeface="Poppins"/>
                  <a:ea typeface="Poppins"/>
                  <a:cs typeface="Poppins"/>
                  <a:sym typeface="Poppins"/>
                </a:rPr>
                <a:t>DIRECTOR - OT SECURITY</a:t>
              </a:r>
            </a:p>
          </p:txBody>
        </p:sp>
        <p:sp>
          <p:nvSpPr>
            <p:cNvPr id="42" name="TextBox 42"/>
            <p:cNvSpPr txBox="1"/>
            <p:nvPr/>
          </p:nvSpPr>
          <p:spPr>
            <a:xfrm>
              <a:off x="375675" y="9094531"/>
              <a:ext cx="2441854" cy="330323"/>
            </a:xfrm>
            <a:prstGeom prst="rect">
              <a:avLst/>
            </a:prstGeom>
          </p:spPr>
          <p:txBody>
            <a:bodyPr lIns="0" tIns="0" rIns="0" bIns="0" rtlCol="0" anchor="t">
              <a:spAutoFit/>
            </a:bodyPr>
            <a:lstStyle/>
            <a:p>
              <a:pPr algn="ctr">
                <a:lnSpc>
                  <a:spcPts val="1963"/>
                </a:lnSpc>
                <a:spcBef>
                  <a:spcPct val="0"/>
                </a:spcBef>
              </a:pPr>
              <a:r>
                <a:rPr lang="en-US" sz="1402" b="1" dirty="0">
                  <a:solidFill>
                    <a:srgbClr val="000000"/>
                  </a:solidFill>
                  <a:latin typeface="Poppins Bold"/>
                  <a:ea typeface="Poppins Bold"/>
                  <a:cs typeface="Poppins Bold"/>
                  <a:sym typeface="Poppins Bold"/>
                </a:rPr>
                <a:t>Rohan Talati</a:t>
              </a:r>
            </a:p>
          </p:txBody>
        </p:sp>
        <p:sp>
          <p:nvSpPr>
            <p:cNvPr id="43" name="TextBox 43"/>
            <p:cNvSpPr txBox="1"/>
            <p:nvPr/>
          </p:nvSpPr>
          <p:spPr>
            <a:xfrm>
              <a:off x="0" y="9452560"/>
              <a:ext cx="3193205" cy="187288"/>
            </a:xfrm>
            <a:prstGeom prst="rect">
              <a:avLst/>
            </a:prstGeom>
          </p:spPr>
          <p:txBody>
            <a:bodyPr lIns="0" tIns="0" rIns="0" bIns="0" rtlCol="0" anchor="t">
              <a:spAutoFit/>
            </a:bodyPr>
            <a:lstStyle/>
            <a:p>
              <a:pPr algn="ctr">
                <a:lnSpc>
                  <a:spcPts val="1227"/>
                </a:lnSpc>
                <a:spcBef>
                  <a:spcPct val="0"/>
                </a:spcBef>
              </a:pPr>
              <a:r>
                <a:rPr lang="en-US" sz="876">
                  <a:solidFill>
                    <a:srgbClr val="000000"/>
                  </a:solidFill>
                  <a:latin typeface="Poppins"/>
                  <a:ea typeface="Poppins"/>
                  <a:cs typeface="Poppins"/>
                  <a:sym typeface="Poppins"/>
                </a:rPr>
                <a:t>HEAD - AI &amp; DATA SCIENCE</a:t>
              </a:r>
            </a:p>
          </p:txBody>
        </p:sp>
      </p:grpSp>
      <p:sp>
        <p:nvSpPr>
          <p:cNvPr id="44" name="Freeform 44"/>
          <p:cNvSpPr/>
          <p:nvPr/>
        </p:nvSpPr>
        <p:spPr>
          <a:xfrm>
            <a:off x="0" y="0"/>
            <a:ext cx="1424585" cy="2072808"/>
          </a:xfrm>
          <a:custGeom>
            <a:avLst/>
            <a:gdLst/>
            <a:ahLst/>
            <a:cxnLst/>
            <a:rect l="l" t="t" r="r" b="b"/>
            <a:pathLst>
              <a:path w="1424585" h="2072808">
                <a:moveTo>
                  <a:pt x="0" y="0"/>
                </a:moveTo>
                <a:lnTo>
                  <a:pt x="1424585" y="0"/>
                </a:lnTo>
                <a:lnTo>
                  <a:pt x="1424585" y="2072808"/>
                </a:lnTo>
                <a:lnTo>
                  <a:pt x="0" y="2072808"/>
                </a:lnTo>
                <a:lnTo>
                  <a:pt x="0" y="0"/>
                </a:lnTo>
                <a:close/>
              </a:path>
            </a:pathLst>
          </a:custGeom>
          <a:blipFill>
            <a:blip>
              <a:extLst>
                <a:ext uri="{96DAC541-7B7A-43D3-8B79-37D633B846F1}">
                  <asvg:svgBlip xmlns:asvg="http://schemas.microsoft.com/office/drawing/2016/SVG/main" r:embed="rId16"/>
                </a:ext>
              </a:extLst>
            </a:blip>
            <a:stretch>
              <a:fillRect/>
            </a:stretch>
          </a:blipFill>
        </p:spPr>
        <p:txBody>
          <a:bodyPr/>
          <a:lstStyle/>
          <a:p>
            <a:endParaRPr lang="en-IN"/>
          </a:p>
        </p:txBody>
      </p:sp>
      <p:grpSp>
        <p:nvGrpSpPr>
          <p:cNvPr id="45" name="Group 45"/>
          <p:cNvGrpSpPr/>
          <p:nvPr/>
        </p:nvGrpSpPr>
        <p:grpSpPr>
          <a:xfrm>
            <a:off x="0" y="10044997"/>
            <a:ext cx="18288000" cy="167136"/>
            <a:chOff x="0" y="0"/>
            <a:chExt cx="24384000" cy="222848"/>
          </a:xfrm>
        </p:grpSpPr>
        <p:grpSp>
          <p:nvGrpSpPr>
            <p:cNvPr id="46" name="Group 46"/>
            <p:cNvGrpSpPr/>
            <p:nvPr/>
          </p:nvGrpSpPr>
          <p:grpSpPr>
            <a:xfrm>
              <a:off x="0" y="0"/>
              <a:ext cx="8128000" cy="222848"/>
              <a:chOff x="0" y="0"/>
              <a:chExt cx="903111" cy="24761"/>
            </a:xfrm>
          </p:grpSpPr>
          <p:sp>
            <p:nvSpPr>
              <p:cNvPr id="47" name="Freeform 47"/>
              <p:cNvSpPr/>
              <p:nvPr/>
            </p:nvSpPr>
            <p:spPr>
              <a:xfrm>
                <a:off x="0" y="0"/>
                <a:ext cx="903111" cy="24761"/>
              </a:xfrm>
              <a:custGeom>
                <a:avLst/>
                <a:gdLst/>
                <a:ahLst/>
                <a:cxnLst/>
                <a:rect l="l" t="t" r="r" b="b"/>
                <a:pathLst>
                  <a:path w="903111" h="24761">
                    <a:moveTo>
                      <a:pt x="0" y="0"/>
                    </a:moveTo>
                    <a:lnTo>
                      <a:pt x="903111" y="0"/>
                    </a:lnTo>
                    <a:lnTo>
                      <a:pt x="903111" y="24761"/>
                    </a:lnTo>
                    <a:lnTo>
                      <a:pt x="0" y="24761"/>
                    </a:lnTo>
                    <a:close/>
                  </a:path>
                </a:pathLst>
              </a:custGeom>
              <a:solidFill>
                <a:srgbClr val="20ADE4"/>
              </a:solidFill>
            </p:spPr>
            <p:txBody>
              <a:bodyPr/>
              <a:lstStyle/>
              <a:p>
                <a:endParaRPr lang="en-IN"/>
              </a:p>
            </p:txBody>
          </p:sp>
          <p:sp>
            <p:nvSpPr>
              <p:cNvPr id="48" name="TextBox 48"/>
              <p:cNvSpPr txBox="1"/>
              <p:nvPr/>
            </p:nvSpPr>
            <p:spPr>
              <a:xfrm>
                <a:off x="0" y="28575"/>
                <a:ext cx="903111" cy="24761"/>
              </a:xfrm>
              <a:prstGeom prst="rect">
                <a:avLst/>
              </a:prstGeom>
            </p:spPr>
            <p:txBody>
              <a:bodyPr lIns="50800" tIns="50800" rIns="50800" bIns="50800" rtlCol="0" anchor="ctr"/>
              <a:lstStyle/>
              <a:p>
                <a:pPr algn="ctr">
                  <a:lnSpc>
                    <a:spcPts val="2399"/>
                  </a:lnSpc>
                </a:pPr>
                <a:endParaRPr/>
              </a:p>
            </p:txBody>
          </p:sp>
        </p:grpSp>
        <p:grpSp>
          <p:nvGrpSpPr>
            <p:cNvPr id="49" name="Group 49"/>
            <p:cNvGrpSpPr/>
            <p:nvPr/>
          </p:nvGrpSpPr>
          <p:grpSpPr>
            <a:xfrm>
              <a:off x="8128000" y="0"/>
              <a:ext cx="8128000" cy="222848"/>
              <a:chOff x="0" y="0"/>
              <a:chExt cx="903111" cy="24761"/>
            </a:xfrm>
          </p:grpSpPr>
          <p:sp>
            <p:nvSpPr>
              <p:cNvPr id="50" name="Freeform 50"/>
              <p:cNvSpPr/>
              <p:nvPr/>
            </p:nvSpPr>
            <p:spPr>
              <a:xfrm>
                <a:off x="0" y="0"/>
                <a:ext cx="903111" cy="24761"/>
              </a:xfrm>
              <a:custGeom>
                <a:avLst/>
                <a:gdLst/>
                <a:ahLst/>
                <a:cxnLst/>
                <a:rect l="l" t="t" r="r" b="b"/>
                <a:pathLst>
                  <a:path w="903111" h="24761">
                    <a:moveTo>
                      <a:pt x="0" y="0"/>
                    </a:moveTo>
                    <a:lnTo>
                      <a:pt x="903111" y="0"/>
                    </a:lnTo>
                    <a:lnTo>
                      <a:pt x="903111" y="24761"/>
                    </a:lnTo>
                    <a:lnTo>
                      <a:pt x="0" y="24761"/>
                    </a:lnTo>
                    <a:close/>
                  </a:path>
                </a:pathLst>
              </a:custGeom>
              <a:solidFill>
                <a:srgbClr val="61B852"/>
              </a:solidFill>
            </p:spPr>
            <p:txBody>
              <a:bodyPr/>
              <a:lstStyle/>
              <a:p>
                <a:endParaRPr lang="en-IN"/>
              </a:p>
            </p:txBody>
          </p:sp>
          <p:sp>
            <p:nvSpPr>
              <p:cNvPr id="51" name="TextBox 51"/>
              <p:cNvSpPr txBox="1"/>
              <p:nvPr/>
            </p:nvSpPr>
            <p:spPr>
              <a:xfrm>
                <a:off x="0" y="28575"/>
                <a:ext cx="903111" cy="24761"/>
              </a:xfrm>
              <a:prstGeom prst="rect">
                <a:avLst/>
              </a:prstGeom>
            </p:spPr>
            <p:txBody>
              <a:bodyPr lIns="50800" tIns="50800" rIns="50800" bIns="50800" rtlCol="0" anchor="ctr"/>
              <a:lstStyle/>
              <a:p>
                <a:pPr algn="ctr">
                  <a:lnSpc>
                    <a:spcPts val="2399"/>
                  </a:lnSpc>
                </a:pPr>
                <a:endParaRPr/>
              </a:p>
            </p:txBody>
          </p:sp>
        </p:grpSp>
        <p:grpSp>
          <p:nvGrpSpPr>
            <p:cNvPr id="52" name="Group 52"/>
            <p:cNvGrpSpPr/>
            <p:nvPr/>
          </p:nvGrpSpPr>
          <p:grpSpPr>
            <a:xfrm>
              <a:off x="16256000" y="0"/>
              <a:ext cx="8128000" cy="222848"/>
              <a:chOff x="0" y="0"/>
              <a:chExt cx="903111" cy="24761"/>
            </a:xfrm>
          </p:grpSpPr>
          <p:sp>
            <p:nvSpPr>
              <p:cNvPr id="53" name="Freeform 53"/>
              <p:cNvSpPr/>
              <p:nvPr/>
            </p:nvSpPr>
            <p:spPr>
              <a:xfrm>
                <a:off x="0" y="0"/>
                <a:ext cx="903111" cy="24761"/>
              </a:xfrm>
              <a:custGeom>
                <a:avLst/>
                <a:gdLst/>
                <a:ahLst/>
                <a:cxnLst/>
                <a:rect l="l" t="t" r="r" b="b"/>
                <a:pathLst>
                  <a:path w="903111" h="24761">
                    <a:moveTo>
                      <a:pt x="0" y="0"/>
                    </a:moveTo>
                    <a:lnTo>
                      <a:pt x="903111" y="0"/>
                    </a:lnTo>
                    <a:lnTo>
                      <a:pt x="903111" y="24761"/>
                    </a:lnTo>
                    <a:lnTo>
                      <a:pt x="0" y="24761"/>
                    </a:lnTo>
                    <a:close/>
                  </a:path>
                </a:pathLst>
              </a:custGeom>
              <a:solidFill>
                <a:srgbClr val="FFDE59"/>
              </a:solidFill>
            </p:spPr>
            <p:txBody>
              <a:bodyPr/>
              <a:lstStyle/>
              <a:p>
                <a:endParaRPr lang="en-IN"/>
              </a:p>
            </p:txBody>
          </p:sp>
          <p:sp>
            <p:nvSpPr>
              <p:cNvPr id="54" name="TextBox 54"/>
              <p:cNvSpPr txBox="1"/>
              <p:nvPr/>
            </p:nvSpPr>
            <p:spPr>
              <a:xfrm>
                <a:off x="0" y="28575"/>
                <a:ext cx="903111" cy="24761"/>
              </a:xfrm>
              <a:prstGeom prst="rect">
                <a:avLst/>
              </a:prstGeom>
            </p:spPr>
            <p:txBody>
              <a:bodyPr lIns="50800" tIns="50800" rIns="50800" bIns="50800" rtlCol="0" anchor="ctr"/>
              <a:lstStyle/>
              <a:p>
                <a:pPr algn="ctr">
                  <a:lnSpc>
                    <a:spcPts val="2399"/>
                  </a:lnSpc>
                </a:pPr>
                <a:endParaRPr/>
              </a:p>
            </p:txBody>
          </p:sp>
        </p:grpSp>
      </p:grpSp>
      <p:sp>
        <p:nvSpPr>
          <p:cNvPr id="55" name="TextBox 55"/>
          <p:cNvSpPr txBox="1"/>
          <p:nvPr/>
        </p:nvSpPr>
        <p:spPr>
          <a:xfrm>
            <a:off x="7181225" y="1218127"/>
            <a:ext cx="10651890" cy="368267"/>
          </a:xfrm>
          <a:prstGeom prst="rect">
            <a:avLst/>
          </a:prstGeom>
        </p:spPr>
        <p:txBody>
          <a:bodyPr lIns="0" tIns="0" rIns="0" bIns="0" rtlCol="0" anchor="t">
            <a:spAutoFit/>
          </a:bodyPr>
          <a:lstStyle/>
          <a:p>
            <a:pPr algn="just">
              <a:lnSpc>
                <a:spcPts val="2800"/>
              </a:lnSpc>
              <a:spcBef>
                <a:spcPct val="0"/>
              </a:spcBef>
            </a:pPr>
            <a:r>
              <a:rPr lang="en-US" sz="2000" b="1">
                <a:solidFill>
                  <a:srgbClr val="20ACE4"/>
                </a:solidFill>
                <a:latin typeface="Poppins Bold"/>
                <a:ea typeface="Poppins Bold"/>
                <a:cs typeface="Poppins Bold"/>
                <a:sym typeface="Poppins Bold"/>
              </a:rPr>
              <a:t>LEADERSHIP</a:t>
            </a:r>
          </a:p>
        </p:txBody>
      </p:sp>
      <p:sp>
        <p:nvSpPr>
          <p:cNvPr id="56" name="TextBox 56"/>
          <p:cNvSpPr txBox="1"/>
          <p:nvPr/>
        </p:nvSpPr>
        <p:spPr>
          <a:xfrm>
            <a:off x="7181225" y="1786452"/>
            <a:ext cx="10651890" cy="559302"/>
          </a:xfrm>
          <a:prstGeom prst="rect">
            <a:avLst/>
          </a:prstGeom>
        </p:spPr>
        <p:txBody>
          <a:bodyPr lIns="0" tIns="0" rIns="0" bIns="0" rtlCol="0" anchor="t">
            <a:spAutoFit/>
          </a:bodyPr>
          <a:lstStyle/>
          <a:p>
            <a:pPr algn="just">
              <a:lnSpc>
                <a:spcPts val="2240"/>
              </a:lnSpc>
              <a:spcBef>
                <a:spcPct val="0"/>
              </a:spcBef>
            </a:pPr>
            <a:r>
              <a:rPr lang="en-US" sz="1600">
                <a:solidFill>
                  <a:srgbClr val="000000"/>
                </a:solidFill>
                <a:latin typeface="Poppins Light"/>
                <a:ea typeface="Poppins Light"/>
                <a:cs typeface="Poppins Light"/>
                <a:sym typeface="Poppins Light"/>
              </a:rPr>
              <a:t>TM Systems team has of 280+ dedicated engineers, designers, managers, strategists and business minds building products and providing services .</a:t>
            </a:r>
          </a:p>
        </p:txBody>
      </p:sp>
      <p:sp>
        <p:nvSpPr>
          <p:cNvPr id="57" name="TextBox 57"/>
          <p:cNvSpPr txBox="1"/>
          <p:nvPr/>
        </p:nvSpPr>
        <p:spPr>
          <a:xfrm>
            <a:off x="9028653" y="263598"/>
            <a:ext cx="8607182" cy="717485"/>
          </a:xfrm>
          <a:prstGeom prst="rect">
            <a:avLst/>
          </a:prstGeom>
        </p:spPr>
        <p:txBody>
          <a:bodyPr lIns="0" tIns="0" rIns="0" bIns="0" rtlCol="0" anchor="t">
            <a:spAutoFit/>
          </a:bodyPr>
          <a:lstStyle/>
          <a:p>
            <a:pPr marL="0" lvl="0" indent="0" algn="ctr">
              <a:lnSpc>
                <a:spcPts val="5599"/>
              </a:lnSpc>
              <a:spcBef>
                <a:spcPct val="0"/>
              </a:spcBef>
            </a:pPr>
            <a:r>
              <a:rPr lang="en-US" sz="3999" b="1" spc="203">
                <a:solidFill>
                  <a:srgbClr val="000000"/>
                </a:solidFill>
                <a:latin typeface="Poppins Bold"/>
                <a:ea typeface="Poppins Bold"/>
                <a:cs typeface="Poppins Bold"/>
                <a:sym typeface="Poppins Bold"/>
              </a:rPr>
              <a:t>The Team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424585" cy="2072808"/>
          </a:xfrm>
          <a:custGeom>
            <a:avLst/>
            <a:gdLst/>
            <a:ahLst/>
            <a:cxnLst/>
            <a:rect l="l" t="t" r="r" b="b"/>
            <a:pathLst>
              <a:path w="1424585" h="2072808">
                <a:moveTo>
                  <a:pt x="0" y="0"/>
                </a:moveTo>
                <a:lnTo>
                  <a:pt x="1424585" y="0"/>
                </a:lnTo>
                <a:lnTo>
                  <a:pt x="1424585" y="2072808"/>
                </a:lnTo>
                <a:lnTo>
                  <a:pt x="0" y="207280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NL"/>
          </a:p>
        </p:txBody>
      </p:sp>
      <p:grpSp>
        <p:nvGrpSpPr>
          <p:cNvPr id="3" name="Group 3"/>
          <p:cNvGrpSpPr/>
          <p:nvPr/>
        </p:nvGrpSpPr>
        <p:grpSpPr>
          <a:xfrm>
            <a:off x="356040" y="9526251"/>
            <a:ext cx="356252" cy="347296"/>
            <a:chOff x="0" y="0"/>
            <a:chExt cx="759623" cy="740527"/>
          </a:xfrm>
        </p:grpSpPr>
        <p:sp>
          <p:nvSpPr>
            <p:cNvPr id="4" name="Freeform 4"/>
            <p:cNvSpPr/>
            <p:nvPr/>
          </p:nvSpPr>
          <p:spPr>
            <a:xfrm>
              <a:off x="0" y="0"/>
              <a:ext cx="759623" cy="740527"/>
            </a:xfrm>
            <a:custGeom>
              <a:avLst/>
              <a:gdLst/>
              <a:ahLst/>
              <a:cxnLst/>
              <a:rect l="l" t="t" r="r" b="b"/>
              <a:pathLst>
                <a:path w="759623" h="740527">
                  <a:moveTo>
                    <a:pt x="379812" y="0"/>
                  </a:moveTo>
                  <a:cubicBezTo>
                    <a:pt x="170047" y="0"/>
                    <a:pt x="0" y="165773"/>
                    <a:pt x="0" y="370263"/>
                  </a:cubicBezTo>
                  <a:cubicBezTo>
                    <a:pt x="0" y="574754"/>
                    <a:pt x="170047" y="740527"/>
                    <a:pt x="379812" y="740527"/>
                  </a:cubicBezTo>
                  <a:cubicBezTo>
                    <a:pt x="589576" y="740527"/>
                    <a:pt x="759623" y="574754"/>
                    <a:pt x="759623" y="370263"/>
                  </a:cubicBezTo>
                  <a:cubicBezTo>
                    <a:pt x="759623" y="165773"/>
                    <a:pt x="589576" y="0"/>
                    <a:pt x="379812" y="0"/>
                  </a:cubicBezTo>
                  <a:close/>
                </a:path>
              </a:pathLst>
            </a:custGeom>
            <a:solidFill>
              <a:srgbClr val="FFC732"/>
            </a:solidFill>
          </p:spPr>
          <p:txBody>
            <a:bodyPr/>
            <a:lstStyle/>
            <a:p>
              <a:endParaRPr lang="en-NL"/>
            </a:p>
          </p:txBody>
        </p:sp>
        <p:sp>
          <p:nvSpPr>
            <p:cNvPr id="5" name="TextBox 5"/>
            <p:cNvSpPr txBox="1"/>
            <p:nvPr/>
          </p:nvSpPr>
          <p:spPr>
            <a:xfrm>
              <a:off x="71215" y="12274"/>
              <a:ext cx="617194" cy="658828"/>
            </a:xfrm>
            <a:prstGeom prst="rect">
              <a:avLst/>
            </a:prstGeom>
          </p:spPr>
          <p:txBody>
            <a:bodyPr lIns="50800" tIns="50800" rIns="50800" bIns="50800" rtlCol="0" anchor="ctr"/>
            <a:lstStyle/>
            <a:p>
              <a:pPr algn="ctr">
                <a:lnSpc>
                  <a:spcPts val="2659"/>
                </a:lnSpc>
              </a:pPr>
              <a:endParaRPr/>
            </a:p>
          </p:txBody>
        </p:sp>
      </p:grpSp>
      <p:sp>
        <p:nvSpPr>
          <p:cNvPr id="6" name="Freeform 6"/>
          <p:cNvSpPr/>
          <p:nvPr/>
        </p:nvSpPr>
        <p:spPr>
          <a:xfrm>
            <a:off x="15894741" y="8395595"/>
            <a:ext cx="2432073" cy="1891405"/>
          </a:xfrm>
          <a:custGeom>
            <a:avLst/>
            <a:gdLst/>
            <a:ahLst/>
            <a:cxnLst/>
            <a:rect l="l" t="t" r="r" b="b"/>
            <a:pathLst>
              <a:path w="2432073" h="1891405">
                <a:moveTo>
                  <a:pt x="0" y="0"/>
                </a:moveTo>
                <a:lnTo>
                  <a:pt x="2432073" y="0"/>
                </a:lnTo>
                <a:lnTo>
                  <a:pt x="2432073" y="1891405"/>
                </a:lnTo>
                <a:lnTo>
                  <a:pt x="0" y="189140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NL"/>
          </a:p>
        </p:txBody>
      </p:sp>
      <p:sp>
        <p:nvSpPr>
          <p:cNvPr id="7" name="TextBox 7"/>
          <p:cNvSpPr txBox="1"/>
          <p:nvPr/>
        </p:nvSpPr>
        <p:spPr>
          <a:xfrm>
            <a:off x="6066546" y="2785007"/>
            <a:ext cx="11939532" cy="4904356"/>
          </a:xfrm>
          <a:prstGeom prst="rect">
            <a:avLst/>
          </a:prstGeom>
        </p:spPr>
        <p:txBody>
          <a:bodyPr wrap="square" lIns="0" tIns="0" rIns="0" bIns="0" rtlCol="0" anchor="t">
            <a:spAutoFit/>
          </a:bodyPr>
          <a:lstStyle/>
          <a:p>
            <a:pPr>
              <a:lnSpc>
                <a:spcPts val="3219"/>
              </a:lnSpc>
            </a:pPr>
            <a:r>
              <a:rPr lang="en-US" sz="2299" dirty="0">
                <a:solidFill>
                  <a:srgbClr val="000000"/>
                </a:solidFill>
                <a:latin typeface="Poppins Light"/>
                <a:ea typeface="Poppins Light"/>
                <a:cs typeface="Poppins Light"/>
                <a:sym typeface="Poppins Light"/>
              </a:rPr>
              <a:t>Discover </a:t>
            </a:r>
            <a:r>
              <a:rPr lang="en-US" sz="2299" dirty="0" err="1">
                <a:solidFill>
                  <a:srgbClr val="000000"/>
                </a:solidFill>
                <a:latin typeface="Poppins Light"/>
                <a:ea typeface="Poppins Light"/>
                <a:cs typeface="Poppins Light"/>
                <a:sym typeface="Poppins Light"/>
              </a:rPr>
              <a:t>ClubSoft</a:t>
            </a:r>
            <a:r>
              <a:rPr lang="en-US" sz="2299" dirty="0">
                <a:solidFill>
                  <a:srgbClr val="000000"/>
                </a:solidFill>
                <a:latin typeface="Poppins Light"/>
                <a:ea typeface="Poppins Light"/>
                <a:cs typeface="Poppins Light"/>
                <a:sym typeface="Poppins Light"/>
              </a:rPr>
              <a:t> from TM Systems, a comprehensive software designed to streamline </a:t>
            </a:r>
            <a:r>
              <a:rPr lang="en-US" sz="2299" dirty="0">
                <a:solidFill>
                  <a:srgbClr val="000000"/>
                </a:solidFill>
                <a:latin typeface="Poppins Bold"/>
                <a:ea typeface="Poppins Bold"/>
                <a:cs typeface="Poppins Bold"/>
                <a:sym typeface="Poppins Bold"/>
              </a:rPr>
              <a:t>club administration</a:t>
            </a:r>
            <a:r>
              <a:rPr lang="en-US" sz="2299" dirty="0">
                <a:solidFill>
                  <a:srgbClr val="000000"/>
                </a:solidFill>
                <a:latin typeface="Poppins Light"/>
                <a:ea typeface="Poppins Light"/>
                <a:cs typeface="Poppins Light"/>
                <a:sym typeface="Poppins Light"/>
              </a:rPr>
              <a:t> and facilitate </a:t>
            </a:r>
            <a:r>
              <a:rPr lang="en-US" sz="2299" dirty="0">
                <a:solidFill>
                  <a:srgbClr val="000000"/>
                </a:solidFill>
                <a:latin typeface="Poppins Bold"/>
                <a:ea typeface="Poppins Bold"/>
                <a:cs typeface="Poppins Bold"/>
                <a:sym typeface="Poppins Bold"/>
              </a:rPr>
              <a:t>interaction with members</a:t>
            </a:r>
            <a:r>
              <a:rPr lang="en-US" sz="2299" dirty="0">
                <a:solidFill>
                  <a:srgbClr val="000000"/>
                </a:solidFill>
                <a:latin typeface="Poppins Light"/>
                <a:ea typeface="Poppins Light"/>
                <a:cs typeface="Poppins Light"/>
                <a:sym typeface="Poppins Light"/>
              </a:rPr>
              <a:t>. </a:t>
            </a:r>
            <a:r>
              <a:rPr lang="en-US" sz="2299" dirty="0" err="1">
                <a:solidFill>
                  <a:srgbClr val="000000"/>
                </a:solidFill>
                <a:latin typeface="Poppins Light"/>
                <a:ea typeface="Poppins Light"/>
                <a:cs typeface="Poppins Light"/>
                <a:sym typeface="Poppins Light"/>
              </a:rPr>
              <a:t>ClubSoft</a:t>
            </a:r>
            <a:r>
              <a:rPr lang="en-US" sz="2299" dirty="0">
                <a:solidFill>
                  <a:srgbClr val="000000"/>
                </a:solidFill>
                <a:latin typeface="Poppins Light"/>
                <a:ea typeface="Poppins Light"/>
                <a:cs typeface="Poppins Light"/>
                <a:sym typeface="Poppins Light"/>
              </a:rPr>
              <a:t> empowers your club’s business.</a:t>
            </a:r>
          </a:p>
          <a:p>
            <a:pPr algn="just">
              <a:lnSpc>
                <a:spcPts val="3219"/>
              </a:lnSpc>
            </a:pPr>
            <a:endParaRPr lang="en-US" sz="2299" dirty="0">
              <a:solidFill>
                <a:srgbClr val="000000"/>
              </a:solidFill>
              <a:latin typeface="Poppins Light"/>
              <a:ea typeface="Poppins Light"/>
              <a:cs typeface="Poppins Light"/>
              <a:sym typeface="Poppins Light"/>
            </a:endParaRPr>
          </a:p>
          <a:p>
            <a:pPr>
              <a:lnSpc>
                <a:spcPts val="3219"/>
              </a:lnSpc>
            </a:pPr>
            <a:r>
              <a:rPr lang="en-US" sz="2299" dirty="0" err="1">
                <a:solidFill>
                  <a:srgbClr val="000000"/>
                </a:solidFill>
                <a:latin typeface="Poppins Light"/>
                <a:ea typeface="Poppins Light"/>
                <a:cs typeface="Poppins Light"/>
                <a:sym typeface="Poppins Light"/>
              </a:rPr>
              <a:t>ClubSoft</a:t>
            </a:r>
            <a:r>
              <a:rPr lang="en-US" sz="2299" dirty="0">
                <a:solidFill>
                  <a:srgbClr val="000000"/>
                </a:solidFill>
                <a:latin typeface="Poppins Light"/>
                <a:ea typeface="Poppins Light"/>
                <a:cs typeface="Poppins Light"/>
                <a:sym typeface="Poppins Light"/>
              </a:rPr>
              <a:t> is Integrated software product that handles all aspects of any kind of </a:t>
            </a:r>
            <a:r>
              <a:rPr lang="en-US" sz="2299" dirty="0">
                <a:solidFill>
                  <a:srgbClr val="000000"/>
                </a:solidFill>
                <a:latin typeface="Poppins Bold"/>
                <a:ea typeface="Poppins Bold"/>
                <a:cs typeface="Poppins Bold"/>
                <a:sym typeface="Poppins Bold"/>
              </a:rPr>
              <a:t>Club, Gymkhana and sports venues</a:t>
            </a:r>
            <a:r>
              <a:rPr lang="en-US" sz="2299" dirty="0">
                <a:solidFill>
                  <a:srgbClr val="000000"/>
                </a:solidFill>
                <a:latin typeface="Poppins Light"/>
                <a:ea typeface="Poppins Light"/>
                <a:cs typeface="Poppins Light"/>
                <a:sym typeface="Poppins Light"/>
              </a:rPr>
              <a:t>. The product handles everything from member management to club operations specifically the </a:t>
            </a:r>
            <a:r>
              <a:rPr lang="en-US" sz="2299" dirty="0">
                <a:solidFill>
                  <a:srgbClr val="000000"/>
                </a:solidFill>
                <a:latin typeface="Poppins Bold"/>
                <a:ea typeface="Poppins Bold"/>
                <a:cs typeface="Poppins Bold"/>
                <a:sym typeface="Poppins Bold"/>
              </a:rPr>
              <a:t>financial aspects</a:t>
            </a:r>
            <a:r>
              <a:rPr lang="en-US" sz="2299" dirty="0">
                <a:solidFill>
                  <a:srgbClr val="000000"/>
                </a:solidFill>
                <a:latin typeface="Poppins Light"/>
                <a:ea typeface="Poppins Light"/>
                <a:cs typeface="Poppins Light"/>
                <a:sym typeface="Poppins Light"/>
              </a:rPr>
              <a:t>. </a:t>
            </a:r>
            <a:r>
              <a:rPr lang="en-US" sz="2299" dirty="0" err="1">
                <a:solidFill>
                  <a:srgbClr val="000000"/>
                </a:solidFill>
                <a:latin typeface="Poppins Light"/>
                <a:ea typeface="Poppins Light"/>
                <a:cs typeface="Poppins Light"/>
                <a:sym typeface="Poppins Light"/>
              </a:rPr>
              <a:t>ClubSoft</a:t>
            </a:r>
            <a:r>
              <a:rPr lang="en-US" sz="2299" dirty="0">
                <a:solidFill>
                  <a:srgbClr val="000000"/>
                </a:solidFill>
                <a:latin typeface="Poppins Light"/>
                <a:ea typeface="Poppins Light"/>
                <a:cs typeface="Poppins Light"/>
                <a:sym typeface="Poppins Light"/>
              </a:rPr>
              <a:t> is </a:t>
            </a:r>
            <a:r>
              <a:rPr lang="en-US" sz="2299" dirty="0">
                <a:solidFill>
                  <a:srgbClr val="000000"/>
                </a:solidFill>
                <a:latin typeface="Poppins Bold"/>
                <a:ea typeface="Poppins Bold"/>
                <a:cs typeface="Poppins Bold"/>
                <a:sym typeface="Poppins Bold"/>
              </a:rPr>
              <a:t>web and mobile app</a:t>
            </a:r>
            <a:r>
              <a:rPr lang="en-US" sz="2299" dirty="0">
                <a:solidFill>
                  <a:srgbClr val="000000"/>
                </a:solidFill>
                <a:latin typeface="Poppins Light"/>
                <a:ea typeface="Poppins Light"/>
                <a:cs typeface="Poppins Light"/>
                <a:sym typeface="Poppins Light"/>
              </a:rPr>
              <a:t> ready, flexible to accommodate any kind of activity your club might cater to. Members can use touch screens, kiosks, contactless cards or even bio metrics to access. The product works at major elite clubs across India.</a:t>
            </a:r>
          </a:p>
          <a:p>
            <a:pPr algn="just">
              <a:lnSpc>
                <a:spcPts val="3219"/>
              </a:lnSpc>
              <a:spcBef>
                <a:spcPct val="0"/>
              </a:spcBef>
            </a:pPr>
            <a:endParaRPr lang="en-US" sz="2299" dirty="0">
              <a:solidFill>
                <a:srgbClr val="000000"/>
              </a:solidFill>
              <a:latin typeface="Poppins Light"/>
              <a:ea typeface="Poppins Light"/>
              <a:cs typeface="Poppins Light"/>
              <a:sym typeface="Poppins Light"/>
            </a:endParaRPr>
          </a:p>
        </p:txBody>
      </p:sp>
      <p:sp>
        <p:nvSpPr>
          <p:cNvPr id="8" name="TextBox 8"/>
          <p:cNvSpPr txBox="1"/>
          <p:nvPr/>
        </p:nvSpPr>
        <p:spPr>
          <a:xfrm>
            <a:off x="6066546" y="1996608"/>
            <a:ext cx="8115300" cy="523876"/>
          </a:xfrm>
          <a:prstGeom prst="rect">
            <a:avLst/>
          </a:prstGeom>
        </p:spPr>
        <p:txBody>
          <a:bodyPr lIns="0" tIns="0" rIns="0" bIns="0" rtlCol="0" anchor="t">
            <a:spAutoFit/>
          </a:bodyPr>
          <a:lstStyle/>
          <a:p>
            <a:pPr algn="just">
              <a:lnSpc>
                <a:spcPts val="4199"/>
              </a:lnSpc>
              <a:spcBef>
                <a:spcPct val="0"/>
              </a:spcBef>
            </a:pPr>
            <a:r>
              <a:rPr lang="en-US" sz="2999">
                <a:solidFill>
                  <a:srgbClr val="20ACE4"/>
                </a:solidFill>
                <a:latin typeface="Poppins Bold"/>
                <a:ea typeface="Poppins Bold"/>
                <a:cs typeface="Poppins Bold"/>
                <a:sym typeface="Poppins Bold"/>
              </a:rPr>
              <a:t>CLUBSOFT</a:t>
            </a:r>
          </a:p>
        </p:txBody>
      </p:sp>
      <p:sp>
        <p:nvSpPr>
          <p:cNvPr id="9" name="Freeform 9"/>
          <p:cNvSpPr/>
          <p:nvPr/>
        </p:nvSpPr>
        <p:spPr>
          <a:xfrm>
            <a:off x="534166" y="2696263"/>
            <a:ext cx="4969449" cy="4894474"/>
          </a:xfrm>
          <a:custGeom>
            <a:avLst/>
            <a:gdLst/>
            <a:ahLst/>
            <a:cxnLst/>
            <a:rect l="l" t="t" r="r" b="b"/>
            <a:pathLst>
              <a:path w="4969449" h="4894474">
                <a:moveTo>
                  <a:pt x="0" y="0"/>
                </a:moveTo>
                <a:lnTo>
                  <a:pt x="4969449" y="0"/>
                </a:lnTo>
                <a:lnTo>
                  <a:pt x="4969449" y="4894474"/>
                </a:lnTo>
                <a:lnTo>
                  <a:pt x="0" y="4894474"/>
                </a:lnTo>
                <a:lnTo>
                  <a:pt x="0" y="0"/>
                </a:lnTo>
                <a:close/>
              </a:path>
            </a:pathLst>
          </a:custGeom>
          <a:blipFill>
            <a:blip r:embed="rId4"/>
            <a:stretch>
              <a:fillRect l="-21843" t="-27209" r="-24531" b="-21406"/>
            </a:stretch>
          </a:blipFill>
        </p:spPr>
        <p:txBody>
          <a:bodyPr/>
          <a:lstStyle/>
          <a:p>
            <a:endParaRPr lang="en-NL"/>
          </a:p>
        </p:txBody>
      </p:sp>
      <p:grpSp>
        <p:nvGrpSpPr>
          <p:cNvPr id="10" name="Group 9">
            <a:extLst>
              <a:ext uri="{FF2B5EF4-FFF2-40B4-BE49-F238E27FC236}">
                <a16:creationId xmlns:a16="http://schemas.microsoft.com/office/drawing/2014/main" id="{CBF7D0E4-3E57-92B9-20DB-54FDC62362E0}"/>
              </a:ext>
            </a:extLst>
          </p:cNvPr>
          <p:cNvGrpSpPr/>
          <p:nvPr/>
        </p:nvGrpSpPr>
        <p:grpSpPr>
          <a:xfrm>
            <a:off x="0" y="9982077"/>
            <a:ext cx="18316575" cy="148628"/>
            <a:chOff x="0" y="9924021"/>
            <a:chExt cx="18316575" cy="148628"/>
          </a:xfrm>
        </p:grpSpPr>
        <p:sp>
          <p:nvSpPr>
            <p:cNvPr id="11" name="Rectangle 10">
              <a:extLst>
                <a:ext uri="{FF2B5EF4-FFF2-40B4-BE49-F238E27FC236}">
                  <a16:creationId xmlns:a16="http://schemas.microsoft.com/office/drawing/2014/main" id="{3E63DDCB-883A-5BA8-8D37-89D016330DDC}"/>
                </a:ext>
              </a:extLst>
            </p:cNvPr>
            <p:cNvSpPr/>
            <p:nvPr/>
          </p:nvSpPr>
          <p:spPr>
            <a:xfrm>
              <a:off x="0" y="9924021"/>
              <a:ext cx="6105525" cy="148108"/>
            </a:xfrm>
            <a:prstGeom prst="rect">
              <a:avLst/>
            </a:prstGeom>
            <a:solidFill>
              <a:srgbClr val="20ADE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Rectangle 11">
              <a:extLst>
                <a:ext uri="{FF2B5EF4-FFF2-40B4-BE49-F238E27FC236}">
                  <a16:creationId xmlns:a16="http://schemas.microsoft.com/office/drawing/2014/main" id="{B2A21849-194B-6C41-2A1E-A4BF5E83B51C}"/>
                </a:ext>
              </a:extLst>
            </p:cNvPr>
            <p:cNvSpPr/>
            <p:nvPr/>
          </p:nvSpPr>
          <p:spPr>
            <a:xfrm>
              <a:off x="6105525" y="9924166"/>
              <a:ext cx="6105525" cy="148108"/>
            </a:xfrm>
            <a:prstGeom prst="rect">
              <a:avLst/>
            </a:prstGeom>
            <a:solidFill>
              <a:srgbClr val="61B85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3" name="Rectangle 12">
              <a:extLst>
                <a:ext uri="{FF2B5EF4-FFF2-40B4-BE49-F238E27FC236}">
                  <a16:creationId xmlns:a16="http://schemas.microsoft.com/office/drawing/2014/main" id="{C285348C-2F78-B6AB-0C7D-BEC46A4B4946}"/>
                </a:ext>
              </a:extLst>
            </p:cNvPr>
            <p:cNvSpPr/>
            <p:nvPr/>
          </p:nvSpPr>
          <p:spPr>
            <a:xfrm>
              <a:off x="12211050" y="9924541"/>
              <a:ext cx="6105525" cy="148108"/>
            </a:xfrm>
            <a:prstGeom prst="rect">
              <a:avLst/>
            </a:prstGeom>
            <a:solidFill>
              <a:srgbClr val="FFDE5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424585" cy="2072808"/>
          </a:xfrm>
          <a:custGeom>
            <a:avLst/>
            <a:gdLst/>
            <a:ahLst/>
            <a:cxnLst/>
            <a:rect l="l" t="t" r="r" b="b"/>
            <a:pathLst>
              <a:path w="1424585" h="2072808">
                <a:moveTo>
                  <a:pt x="0" y="0"/>
                </a:moveTo>
                <a:lnTo>
                  <a:pt x="1424585" y="0"/>
                </a:lnTo>
                <a:lnTo>
                  <a:pt x="1424585" y="2072808"/>
                </a:lnTo>
                <a:lnTo>
                  <a:pt x="0" y="207280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NL"/>
          </a:p>
        </p:txBody>
      </p:sp>
      <p:grpSp>
        <p:nvGrpSpPr>
          <p:cNvPr id="3" name="Group 3"/>
          <p:cNvGrpSpPr/>
          <p:nvPr/>
        </p:nvGrpSpPr>
        <p:grpSpPr>
          <a:xfrm>
            <a:off x="356040" y="9526251"/>
            <a:ext cx="356252" cy="347296"/>
            <a:chOff x="0" y="0"/>
            <a:chExt cx="759623" cy="740527"/>
          </a:xfrm>
        </p:grpSpPr>
        <p:sp>
          <p:nvSpPr>
            <p:cNvPr id="4" name="Freeform 4"/>
            <p:cNvSpPr/>
            <p:nvPr/>
          </p:nvSpPr>
          <p:spPr>
            <a:xfrm>
              <a:off x="0" y="0"/>
              <a:ext cx="759623" cy="740527"/>
            </a:xfrm>
            <a:custGeom>
              <a:avLst/>
              <a:gdLst/>
              <a:ahLst/>
              <a:cxnLst/>
              <a:rect l="l" t="t" r="r" b="b"/>
              <a:pathLst>
                <a:path w="759623" h="740527">
                  <a:moveTo>
                    <a:pt x="379812" y="0"/>
                  </a:moveTo>
                  <a:cubicBezTo>
                    <a:pt x="170047" y="0"/>
                    <a:pt x="0" y="165773"/>
                    <a:pt x="0" y="370263"/>
                  </a:cubicBezTo>
                  <a:cubicBezTo>
                    <a:pt x="0" y="574754"/>
                    <a:pt x="170047" y="740527"/>
                    <a:pt x="379812" y="740527"/>
                  </a:cubicBezTo>
                  <a:cubicBezTo>
                    <a:pt x="589576" y="740527"/>
                    <a:pt x="759623" y="574754"/>
                    <a:pt x="759623" y="370263"/>
                  </a:cubicBezTo>
                  <a:cubicBezTo>
                    <a:pt x="759623" y="165773"/>
                    <a:pt x="589576" y="0"/>
                    <a:pt x="379812" y="0"/>
                  </a:cubicBezTo>
                  <a:close/>
                </a:path>
              </a:pathLst>
            </a:custGeom>
            <a:solidFill>
              <a:srgbClr val="FFC732"/>
            </a:solidFill>
          </p:spPr>
          <p:txBody>
            <a:bodyPr/>
            <a:lstStyle/>
            <a:p>
              <a:endParaRPr lang="en-NL"/>
            </a:p>
          </p:txBody>
        </p:sp>
        <p:sp>
          <p:nvSpPr>
            <p:cNvPr id="5" name="TextBox 5"/>
            <p:cNvSpPr txBox="1"/>
            <p:nvPr/>
          </p:nvSpPr>
          <p:spPr>
            <a:xfrm>
              <a:off x="71215" y="12274"/>
              <a:ext cx="617194" cy="658828"/>
            </a:xfrm>
            <a:prstGeom prst="rect">
              <a:avLst/>
            </a:prstGeom>
          </p:spPr>
          <p:txBody>
            <a:bodyPr lIns="50800" tIns="50800" rIns="50800" bIns="50800" rtlCol="0" anchor="ctr"/>
            <a:lstStyle/>
            <a:p>
              <a:pPr algn="ctr">
                <a:lnSpc>
                  <a:spcPts val="2659"/>
                </a:lnSpc>
              </a:pPr>
              <a:endParaRPr/>
            </a:p>
          </p:txBody>
        </p:sp>
      </p:grpSp>
      <p:sp>
        <p:nvSpPr>
          <p:cNvPr id="6" name="Freeform 6"/>
          <p:cNvSpPr/>
          <p:nvPr/>
        </p:nvSpPr>
        <p:spPr>
          <a:xfrm>
            <a:off x="15894741" y="8395595"/>
            <a:ext cx="2432073" cy="1891405"/>
          </a:xfrm>
          <a:custGeom>
            <a:avLst/>
            <a:gdLst/>
            <a:ahLst/>
            <a:cxnLst/>
            <a:rect l="l" t="t" r="r" b="b"/>
            <a:pathLst>
              <a:path w="2432073" h="1891405">
                <a:moveTo>
                  <a:pt x="0" y="0"/>
                </a:moveTo>
                <a:lnTo>
                  <a:pt x="2432073" y="0"/>
                </a:lnTo>
                <a:lnTo>
                  <a:pt x="2432073" y="1891405"/>
                </a:lnTo>
                <a:lnTo>
                  <a:pt x="0" y="189140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NL"/>
          </a:p>
        </p:txBody>
      </p:sp>
      <p:sp>
        <p:nvSpPr>
          <p:cNvPr id="7" name="Freeform 7"/>
          <p:cNvSpPr/>
          <p:nvPr/>
        </p:nvSpPr>
        <p:spPr>
          <a:xfrm>
            <a:off x="4918200" y="3607477"/>
            <a:ext cx="8451601" cy="4320833"/>
          </a:xfrm>
          <a:custGeom>
            <a:avLst/>
            <a:gdLst/>
            <a:ahLst/>
            <a:cxnLst/>
            <a:rect l="l" t="t" r="r" b="b"/>
            <a:pathLst>
              <a:path w="8451601" h="4320833">
                <a:moveTo>
                  <a:pt x="0" y="0"/>
                </a:moveTo>
                <a:lnTo>
                  <a:pt x="8451600" y="0"/>
                </a:lnTo>
                <a:lnTo>
                  <a:pt x="8451600" y="4320833"/>
                </a:lnTo>
                <a:lnTo>
                  <a:pt x="0" y="4320833"/>
                </a:lnTo>
                <a:lnTo>
                  <a:pt x="0" y="0"/>
                </a:lnTo>
                <a:close/>
              </a:path>
            </a:pathLst>
          </a:custGeom>
          <a:blipFill>
            <a:blip r:embed="rId4"/>
            <a:stretch>
              <a:fillRect/>
            </a:stretch>
          </a:blipFill>
        </p:spPr>
        <p:txBody>
          <a:bodyPr/>
          <a:lstStyle/>
          <a:p>
            <a:endParaRPr lang="en-NL"/>
          </a:p>
        </p:txBody>
      </p:sp>
      <p:sp>
        <p:nvSpPr>
          <p:cNvPr id="8" name="Freeform 8"/>
          <p:cNvSpPr/>
          <p:nvPr/>
        </p:nvSpPr>
        <p:spPr>
          <a:xfrm>
            <a:off x="14155307" y="2358690"/>
            <a:ext cx="2719130" cy="5569620"/>
          </a:xfrm>
          <a:custGeom>
            <a:avLst/>
            <a:gdLst/>
            <a:ahLst/>
            <a:cxnLst/>
            <a:rect l="l" t="t" r="r" b="b"/>
            <a:pathLst>
              <a:path w="2719130" h="5569620">
                <a:moveTo>
                  <a:pt x="0" y="0"/>
                </a:moveTo>
                <a:lnTo>
                  <a:pt x="2719131" y="0"/>
                </a:lnTo>
                <a:lnTo>
                  <a:pt x="2719131" y="5569620"/>
                </a:lnTo>
                <a:lnTo>
                  <a:pt x="0" y="5569620"/>
                </a:lnTo>
                <a:lnTo>
                  <a:pt x="0" y="0"/>
                </a:lnTo>
                <a:close/>
              </a:path>
            </a:pathLst>
          </a:custGeom>
          <a:blipFill>
            <a:blip r:embed="rId5"/>
            <a:stretch>
              <a:fillRect/>
            </a:stretch>
          </a:blipFill>
        </p:spPr>
        <p:txBody>
          <a:bodyPr/>
          <a:lstStyle/>
          <a:p>
            <a:endParaRPr lang="en-NL"/>
          </a:p>
        </p:txBody>
      </p:sp>
      <p:sp>
        <p:nvSpPr>
          <p:cNvPr id="9" name="Freeform 9"/>
          <p:cNvSpPr/>
          <p:nvPr/>
        </p:nvSpPr>
        <p:spPr>
          <a:xfrm>
            <a:off x="1466008" y="2358690"/>
            <a:ext cx="2607056" cy="5569620"/>
          </a:xfrm>
          <a:custGeom>
            <a:avLst/>
            <a:gdLst/>
            <a:ahLst/>
            <a:cxnLst/>
            <a:rect l="l" t="t" r="r" b="b"/>
            <a:pathLst>
              <a:path w="2607056" h="5569620">
                <a:moveTo>
                  <a:pt x="0" y="0"/>
                </a:moveTo>
                <a:lnTo>
                  <a:pt x="2607056" y="0"/>
                </a:lnTo>
                <a:lnTo>
                  <a:pt x="2607056" y="5569620"/>
                </a:lnTo>
                <a:lnTo>
                  <a:pt x="0" y="5569620"/>
                </a:lnTo>
                <a:lnTo>
                  <a:pt x="0" y="0"/>
                </a:lnTo>
                <a:close/>
              </a:path>
            </a:pathLst>
          </a:custGeom>
          <a:blipFill>
            <a:blip r:embed="rId6"/>
            <a:stretch>
              <a:fillRect/>
            </a:stretch>
          </a:blipFill>
        </p:spPr>
        <p:txBody>
          <a:bodyPr/>
          <a:lstStyle/>
          <a:p>
            <a:endParaRPr lang="en-NL"/>
          </a:p>
        </p:txBody>
      </p:sp>
      <p:sp>
        <p:nvSpPr>
          <p:cNvPr id="10" name="Freeform 10"/>
          <p:cNvSpPr/>
          <p:nvPr/>
        </p:nvSpPr>
        <p:spPr>
          <a:xfrm>
            <a:off x="1332639" y="8632182"/>
            <a:ext cx="2873794" cy="894069"/>
          </a:xfrm>
          <a:custGeom>
            <a:avLst/>
            <a:gdLst/>
            <a:ahLst/>
            <a:cxnLst/>
            <a:rect l="l" t="t" r="r" b="b"/>
            <a:pathLst>
              <a:path w="2873794" h="894069">
                <a:moveTo>
                  <a:pt x="0" y="0"/>
                </a:moveTo>
                <a:lnTo>
                  <a:pt x="2873794" y="0"/>
                </a:lnTo>
                <a:lnTo>
                  <a:pt x="2873794" y="894069"/>
                </a:lnTo>
                <a:lnTo>
                  <a:pt x="0" y="894069"/>
                </a:lnTo>
                <a:lnTo>
                  <a:pt x="0" y="0"/>
                </a:lnTo>
                <a:close/>
              </a:path>
            </a:pathLst>
          </a:custGeom>
          <a:blipFill>
            <a:blip r:embed="rId7"/>
            <a:stretch>
              <a:fillRect/>
            </a:stretch>
          </a:blipFill>
        </p:spPr>
        <p:txBody>
          <a:bodyPr/>
          <a:lstStyle/>
          <a:p>
            <a:endParaRPr lang="en-NL"/>
          </a:p>
        </p:txBody>
      </p:sp>
      <p:sp>
        <p:nvSpPr>
          <p:cNvPr id="11" name="Freeform 11"/>
          <p:cNvSpPr/>
          <p:nvPr/>
        </p:nvSpPr>
        <p:spPr>
          <a:xfrm>
            <a:off x="14077976" y="8632182"/>
            <a:ext cx="2873794" cy="894069"/>
          </a:xfrm>
          <a:custGeom>
            <a:avLst/>
            <a:gdLst/>
            <a:ahLst/>
            <a:cxnLst/>
            <a:rect l="l" t="t" r="r" b="b"/>
            <a:pathLst>
              <a:path w="2873794" h="894069">
                <a:moveTo>
                  <a:pt x="0" y="0"/>
                </a:moveTo>
                <a:lnTo>
                  <a:pt x="2873793" y="0"/>
                </a:lnTo>
                <a:lnTo>
                  <a:pt x="2873793" y="894069"/>
                </a:lnTo>
                <a:lnTo>
                  <a:pt x="0" y="894069"/>
                </a:lnTo>
                <a:lnTo>
                  <a:pt x="0" y="0"/>
                </a:lnTo>
                <a:close/>
              </a:path>
            </a:pathLst>
          </a:custGeom>
          <a:blipFill>
            <a:blip r:embed="rId8"/>
            <a:stretch>
              <a:fillRect/>
            </a:stretch>
          </a:blipFill>
        </p:spPr>
        <p:txBody>
          <a:bodyPr/>
          <a:lstStyle/>
          <a:p>
            <a:endParaRPr lang="en-NL"/>
          </a:p>
        </p:txBody>
      </p:sp>
      <p:sp>
        <p:nvSpPr>
          <p:cNvPr id="12" name="TextBox 12"/>
          <p:cNvSpPr txBox="1"/>
          <p:nvPr/>
        </p:nvSpPr>
        <p:spPr>
          <a:xfrm>
            <a:off x="0" y="1996608"/>
            <a:ext cx="18288000" cy="523876"/>
          </a:xfrm>
          <a:prstGeom prst="rect">
            <a:avLst/>
          </a:prstGeom>
        </p:spPr>
        <p:txBody>
          <a:bodyPr lIns="0" tIns="0" rIns="0" bIns="0" rtlCol="0" anchor="t">
            <a:spAutoFit/>
          </a:bodyPr>
          <a:lstStyle/>
          <a:p>
            <a:pPr algn="ctr">
              <a:lnSpc>
                <a:spcPts val="4199"/>
              </a:lnSpc>
              <a:spcBef>
                <a:spcPct val="0"/>
              </a:spcBef>
            </a:pPr>
            <a:r>
              <a:rPr lang="en-US" sz="2999">
                <a:solidFill>
                  <a:srgbClr val="20ACE4"/>
                </a:solidFill>
                <a:latin typeface="Poppins Bold"/>
                <a:ea typeface="Poppins Bold"/>
                <a:cs typeface="Poppins Bold"/>
                <a:sym typeface="Poppins Bold"/>
              </a:rPr>
              <a:t>Mobile and Web app</a:t>
            </a:r>
          </a:p>
        </p:txBody>
      </p:sp>
      <p:grpSp>
        <p:nvGrpSpPr>
          <p:cNvPr id="13" name="Group 12">
            <a:extLst>
              <a:ext uri="{FF2B5EF4-FFF2-40B4-BE49-F238E27FC236}">
                <a16:creationId xmlns:a16="http://schemas.microsoft.com/office/drawing/2014/main" id="{E8111ACC-7B50-15D0-3987-FFBDB8BADE68}"/>
              </a:ext>
            </a:extLst>
          </p:cNvPr>
          <p:cNvGrpSpPr/>
          <p:nvPr/>
        </p:nvGrpSpPr>
        <p:grpSpPr>
          <a:xfrm>
            <a:off x="0" y="9982077"/>
            <a:ext cx="18316575" cy="148628"/>
            <a:chOff x="0" y="9924021"/>
            <a:chExt cx="18316575" cy="148628"/>
          </a:xfrm>
        </p:grpSpPr>
        <p:sp>
          <p:nvSpPr>
            <p:cNvPr id="14" name="Rectangle 13">
              <a:extLst>
                <a:ext uri="{FF2B5EF4-FFF2-40B4-BE49-F238E27FC236}">
                  <a16:creationId xmlns:a16="http://schemas.microsoft.com/office/drawing/2014/main" id="{28F01150-585A-B091-A9BE-7B38DB367045}"/>
                </a:ext>
              </a:extLst>
            </p:cNvPr>
            <p:cNvSpPr/>
            <p:nvPr/>
          </p:nvSpPr>
          <p:spPr>
            <a:xfrm>
              <a:off x="0" y="9924021"/>
              <a:ext cx="6105525" cy="148108"/>
            </a:xfrm>
            <a:prstGeom prst="rect">
              <a:avLst/>
            </a:prstGeom>
            <a:solidFill>
              <a:srgbClr val="20ADE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5" name="Rectangle 14">
              <a:extLst>
                <a:ext uri="{FF2B5EF4-FFF2-40B4-BE49-F238E27FC236}">
                  <a16:creationId xmlns:a16="http://schemas.microsoft.com/office/drawing/2014/main" id="{50EDD091-BC40-CD90-C492-B1F4467CB3ED}"/>
                </a:ext>
              </a:extLst>
            </p:cNvPr>
            <p:cNvSpPr/>
            <p:nvPr/>
          </p:nvSpPr>
          <p:spPr>
            <a:xfrm>
              <a:off x="6105525" y="9924166"/>
              <a:ext cx="6105525" cy="148108"/>
            </a:xfrm>
            <a:prstGeom prst="rect">
              <a:avLst/>
            </a:prstGeom>
            <a:solidFill>
              <a:srgbClr val="61B85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6" name="Rectangle 15">
              <a:extLst>
                <a:ext uri="{FF2B5EF4-FFF2-40B4-BE49-F238E27FC236}">
                  <a16:creationId xmlns:a16="http://schemas.microsoft.com/office/drawing/2014/main" id="{0FBA28B4-0A7C-99D5-2D5A-7E7C3E65B65D}"/>
                </a:ext>
              </a:extLst>
            </p:cNvPr>
            <p:cNvSpPr/>
            <p:nvPr/>
          </p:nvSpPr>
          <p:spPr>
            <a:xfrm>
              <a:off x="12211050" y="9924541"/>
              <a:ext cx="6105525" cy="148108"/>
            </a:xfrm>
            <a:prstGeom prst="rect">
              <a:avLst/>
            </a:prstGeom>
            <a:solidFill>
              <a:srgbClr val="FFDE5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424585" cy="2072808"/>
          </a:xfrm>
          <a:custGeom>
            <a:avLst/>
            <a:gdLst/>
            <a:ahLst/>
            <a:cxnLst/>
            <a:rect l="l" t="t" r="r" b="b"/>
            <a:pathLst>
              <a:path w="1424585" h="2072808">
                <a:moveTo>
                  <a:pt x="0" y="0"/>
                </a:moveTo>
                <a:lnTo>
                  <a:pt x="1424585" y="0"/>
                </a:lnTo>
                <a:lnTo>
                  <a:pt x="1424585" y="2072808"/>
                </a:lnTo>
                <a:lnTo>
                  <a:pt x="0" y="207280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NL"/>
          </a:p>
        </p:txBody>
      </p:sp>
      <p:grpSp>
        <p:nvGrpSpPr>
          <p:cNvPr id="3" name="Group 3"/>
          <p:cNvGrpSpPr/>
          <p:nvPr/>
        </p:nvGrpSpPr>
        <p:grpSpPr>
          <a:xfrm>
            <a:off x="356040" y="9526251"/>
            <a:ext cx="356252" cy="347296"/>
            <a:chOff x="0" y="0"/>
            <a:chExt cx="759623" cy="740527"/>
          </a:xfrm>
        </p:grpSpPr>
        <p:sp>
          <p:nvSpPr>
            <p:cNvPr id="4" name="Freeform 4"/>
            <p:cNvSpPr/>
            <p:nvPr/>
          </p:nvSpPr>
          <p:spPr>
            <a:xfrm>
              <a:off x="0" y="0"/>
              <a:ext cx="759623" cy="740527"/>
            </a:xfrm>
            <a:custGeom>
              <a:avLst/>
              <a:gdLst/>
              <a:ahLst/>
              <a:cxnLst/>
              <a:rect l="l" t="t" r="r" b="b"/>
              <a:pathLst>
                <a:path w="759623" h="740527">
                  <a:moveTo>
                    <a:pt x="379812" y="0"/>
                  </a:moveTo>
                  <a:cubicBezTo>
                    <a:pt x="170047" y="0"/>
                    <a:pt x="0" y="165773"/>
                    <a:pt x="0" y="370263"/>
                  </a:cubicBezTo>
                  <a:cubicBezTo>
                    <a:pt x="0" y="574754"/>
                    <a:pt x="170047" y="740527"/>
                    <a:pt x="379812" y="740527"/>
                  </a:cubicBezTo>
                  <a:cubicBezTo>
                    <a:pt x="589576" y="740527"/>
                    <a:pt x="759623" y="574754"/>
                    <a:pt x="759623" y="370263"/>
                  </a:cubicBezTo>
                  <a:cubicBezTo>
                    <a:pt x="759623" y="165773"/>
                    <a:pt x="589576" y="0"/>
                    <a:pt x="379812" y="0"/>
                  </a:cubicBezTo>
                  <a:close/>
                </a:path>
              </a:pathLst>
            </a:custGeom>
            <a:solidFill>
              <a:srgbClr val="FFC732"/>
            </a:solidFill>
          </p:spPr>
          <p:txBody>
            <a:bodyPr/>
            <a:lstStyle/>
            <a:p>
              <a:endParaRPr lang="en-NL"/>
            </a:p>
          </p:txBody>
        </p:sp>
        <p:sp>
          <p:nvSpPr>
            <p:cNvPr id="5" name="TextBox 5"/>
            <p:cNvSpPr txBox="1"/>
            <p:nvPr/>
          </p:nvSpPr>
          <p:spPr>
            <a:xfrm>
              <a:off x="71215" y="12274"/>
              <a:ext cx="617194" cy="658828"/>
            </a:xfrm>
            <a:prstGeom prst="rect">
              <a:avLst/>
            </a:prstGeom>
          </p:spPr>
          <p:txBody>
            <a:bodyPr lIns="50800" tIns="50800" rIns="50800" bIns="50800" rtlCol="0" anchor="ctr"/>
            <a:lstStyle/>
            <a:p>
              <a:pPr algn="ctr">
                <a:lnSpc>
                  <a:spcPts val="2659"/>
                </a:lnSpc>
              </a:pPr>
              <a:endParaRPr/>
            </a:p>
          </p:txBody>
        </p:sp>
      </p:grpSp>
      <p:sp>
        <p:nvSpPr>
          <p:cNvPr id="6" name="Freeform 6"/>
          <p:cNvSpPr/>
          <p:nvPr/>
        </p:nvSpPr>
        <p:spPr>
          <a:xfrm>
            <a:off x="15894741" y="8395595"/>
            <a:ext cx="2432073" cy="1891405"/>
          </a:xfrm>
          <a:custGeom>
            <a:avLst/>
            <a:gdLst/>
            <a:ahLst/>
            <a:cxnLst/>
            <a:rect l="l" t="t" r="r" b="b"/>
            <a:pathLst>
              <a:path w="2432073" h="1891405">
                <a:moveTo>
                  <a:pt x="0" y="0"/>
                </a:moveTo>
                <a:lnTo>
                  <a:pt x="2432073" y="0"/>
                </a:lnTo>
                <a:lnTo>
                  <a:pt x="2432073" y="1891405"/>
                </a:lnTo>
                <a:lnTo>
                  <a:pt x="0" y="189140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NL"/>
          </a:p>
        </p:txBody>
      </p:sp>
      <p:sp>
        <p:nvSpPr>
          <p:cNvPr id="7" name="Freeform 7"/>
          <p:cNvSpPr/>
          <p:nvPr/>
        </p:nvSpPr>
        <p:spPr>
          <a:xfrm>
            <a:off x="1424585" y="3636506"/>
            <a:ext cx="3013710" cy="3013987"/>
          </a:xfrm>
          <a:custGeom>
            <a:avLst/>
            <a:gdLst/>
            <a:ahLst/>
            <a:cxnLst/>
            <a:rect l="l" t="t" r="r" b="b"/>
            <a:pathLst>
              <a:path w="3013710" h="3013987">
                <a:moveTo>
                  <a:pt x="0" y="0"/>
                </a:moveTo>
                <a:lnTo>
                  <a:pt x="3013710" y="0"/>
                </a:lnTo>
                <a:lnTo>
                  <a:pt x="3013710" y="3013988"/>
                </a:lnTo>
                <a:lnTo>
                  <a:pt x="0" y="3013988"/>
                </a:lnTo>
                <a:lnTo>
                  <a:pt x="0" y="0"/>
                </a:lnTo>
                <a:close/>
              </a:path>
            </a:pathLst>
          </a:custGeom>
          <a:blipFill>
            <a:blip r:embed="rId4"/>
            <a:stretch>
              <a:fillRect l="-380" t="-185" b="-185"/>
            </a:stretch>
          </a:blipFill>
        </p:spPr>
        <p:txBody>
          <a:bodyPr/>
          <a:lstStyle/>
          <a:p>
            <a:endParaRPr lang="en-NL"/>
          </a:p>
        </p:txBody>
      </p:sp>
      <p:sp>
        <p:nvSpPr>
          <p:cNvPr id="8" name="TextBox 8"/>
          <p:cNvSpPr txBox="1"/>
          <p:nvPr/>
        </p:nvSpPr>
        <p:spPr>
          <a:xfrm>
            <a:off x="6066546" y="2775482"/>
            <a:ext cx="11939532" cy="6081345"/>
          </a:xfrm>
          <a:prstGeom prst="rect">
            <a:avLst/>
          </a:prstGeom>
        </p:spPr>
        <p:txBody>
          <a:bodyPr lIns="0" tIns="0" rIns="0" bIns="0" rtlCol="0" anchor="t">
            <a:spAutoFit/>
          </a:bodyPr>
          <a:lstStyle/>
          <a:p>
            <a:pPr algn="just">
              <a:lnSpc>
                <a:spcPts val="3359"/>
              </a:lnSpc>
            </a:pPr>
            <a:r>
              <a:rPr lang="en-US" sz="2399" dirty="0">
                <a:solidFill>
                  <a:srgbClr val="000000"/>
                </a:solidFill>
                <a:latin typeface="Poppins Bold"/>
                <a:ea typeface="Poppins Bold"/>
                <a:cs typeface="Poppins Bold"/>
                <a:sym typeface="Poppins Bold"/>
              </a:rPr>
              <a:t>Managing members easily</a:t>
            </a:r>
          </a:p>
          <a:p>
            <a:pPr algn="just">
              <a:lnSpc>
                <a:spcPts val="3359"/>
              </a:lnSpc>
            </a:pPr>
            <a:endParaRPr lang="en-US" sz="2399" dirty="0">
              <a:solidFill>
                <a:srgbClr val="000000"/>
              </a:solidFill>
              <a:latin typeface="Poppins Bold"/>
              <a:ea typeface="Poppins Bold"/>
              <a:cs typeface="Poppins Bold"/>
              <a:sym typeface="Poppins Bold"/>
            </a:endParaRPr>
          </a:p>
          <a:p>
            <a:pPr marL="518158" lvl="1" indent="-259079">
              <a:lnSpc>
                <a:spcPts val="3359"/>
              </a:lnSpc>
              <a:buFont typeface="Arial"/>
              <a:buChar char="•"/>
            </a:pPr>
            <a:r>
              <a:rPr lang="en-US" sz="2399" dirty="0">
                <a:solidFill>
                  <a:srgbClr val="000000"/>
                </a:solidFill>
                <a:latin typeface="Poppins Light"/>
                <a:ea typeface="Poppins Light"/>
                <a:cs typeface="Poppins Light"/>
                <a:sym typeface="Poppins Light"/>
              </a:rPr>
              <a:t>Members related management services - New Memberships, Cease/death/transfer Memberships, Life Memberships, Ordinary Membership, Temporary Memberships, Institution Memberships </a:t>
            </a:r>
            <a:r>
              <a:rPr lang="en-US" sz="2399" dirty="0" err="1">
                <a:solidFill>
                  <a:srgbClr val="000000"/>
                </a:solidFill>
                <a:latin typeface="Poppins Light"/>
                <a:ea typeface="Poppins Light"/>
                <a:cs typeface="Poppins Light"/>
                <a:sym typeface="Poppins Light"/>
              </a:rPr>
              <a:t>etc</a:t>
            </a:r>
            <a:r>
              <a:rPr lang="en-US" sz="2399" dirty="0">
                <a:solidFill>
                  <a:srgbClr val="000000"/>
                </a:solidFill>
                <a:latin typeface="Poppins Light"/>
                <a:ea typeface="Poppins Light"/>
                <a:cs typeface="Poppins Light"/>
                <a:sym typeface="Poppins Light"/>
              </a:rPr>
              <a:t> can be managed</a:t>
            </a:r>
          </a:p>
          <a:p>
            <a:pPr algn="just">
              <a:lnSpc>
                <a:spcPts val="3359"/>
              </a:lnSpc>
            </a:pPr>
            <a:endParaRPr lang="en-US" sz="2399" dirty="0">
              <a:solidFill>
                <a:srgbClr val="000000"/>
              </a:solidFill>
              <a:latin typeface="Poppins Light"/>
              <a:ea typeface="Poppins Light"/>
              <a:cs typeface="Poppins Light"/>
              <a:sym typeface="Poppins Light"/>
            </a:endParaRPr>
          </a:p>
          <a:p>
            <a:pPr marL="518158" lvl="1" indent="-259079">
              <a:lnSpc>
                <a:spcPts val="3359"/>
              </a:lnSpc>
              <a:buFont typeface="Arial"/>
              <a:buChar char="•"/>
            </a:pPr>
            <a:r>
              <a:rPr lang="en-US" sz="2399" dirty="0">
                <a:solidFill>
                  <a:srgbClr val="000000"/>
                </a:solidFill>
                <a:latin typeface="Poppins Light"/>
                <a:ea typeface="Poppins Light"/>
                <a:cs typeface="Poppins Light"/>
                <a:sym typeface="Poppins Light"/>
              </a:rPr>
              <a:t>Accounting module for admin to check the activities that members do</a:t>
            </a:r>
          </a:p>
          <a:p>
            <a:pPr algn="just">
              <a:lnSpc>
                <a:spcPts val="3359"/>
              </a:lnSpc>
            </a:pPr>
            <a:endParaRPr lang="en-US" sz="2399" dirty="0">
              <a:solidFill>
                <a:srgbClr val="000000"/>
              </a:solidFill>
              <a:latin typeface="Poppins Light"/>
              <a:ea typeface="Poppins Light"/>
              <a:cs typeface="Poppins Light"/>
              <a:sym typeface="Poppins Light"/>
            </a:endParaRPr>
          </a:p>
          <a:p>
            <a:pPr marL="518158" lvl="1" indent="-259079">
              <a:lnSpc>
                <a:spcPts val="3359"/>
              </a:lnSpc>
              <a:buFont typeface="Arial"/>
              <a:buChar char="•"/>
            </a:pPr>
            <a:r>
              <a:rPr lang="en-US" sz="2399" dirty="0">
                <a:solidFill>
                  <a:srgbClr val="000000"/>
                </a:solidFill>
                <a:latin typeface="Poppins Light"/>
                <a:ea typeface="Poppins Light"/>
                <a:cs typeface="Poppins Light"/>
                <a:sym typeface="Poppins Light"/>
              </a:rPr>
              <a:t>Smart handling of Members privileges based on defined rules and regulations by the Administrators of the club</a:t>
            </a:r>
          </a:p>
          <a:p>
            <a:pPr algn="just">
              <a:lnSpc>
                <a:spcPts val="3359"/>
              </a:lnSpc>
            </a:pPr>
            <a:endParaRPr lang="en-US" sz="2399" dirty="0">
              <a:solidFill>
                <a:srgbClr val="000000"/>
              </a:solidFill>
              <a:latin typeface="Poppins Light"/>
              <a:ea typeface="Poppins Light"/>
              <a:cs typeface="Poppins Light"/>
              <a:sym typeface="Poppins Light"/>
            </a:endParaRPr>
          </a:p>
          <a:p>
            <a:pPr marL="518158" lvl="1" indent="-259079">
              <a:lnSpc>
                <a:spcPts val="3359"/>
              </a:lnSpc>
              <a:buFont typeface="Arial"/>
              <a:buChar char="•"/>
            </a:pPr>
            <a:r>
              <a:rPr lang="en-US" sz="2399" dirty="0">
                <a:solidFill>
                  <a:srgbClr val="000000"/>
                </a:solidFill>
                <a:latin typeface="Poppins Light"/>
                <a:ea typeface="Poppins Light"/>
                <a:cs typeface="Poppins Light"/>
                <a:sym typeface="Poppins Light"/>
              </a:rPr>
              <a:t>All Members and their membership data will be linked through issued Identity Cards, Smart cards or Prepaid Cards to use it on the club premises</a:t>
            </a:r>
          </a:p>
        </p:txBody>
      </p:sp>
      <p:sp>
        <p:nvSpPr>
          <p:cNvPr id="9" name="TextBox 9"/>
          <p:cNvSpPr txBox="1"/>
          <p:nvPr/>
        </p:nvSpPr>
        <p:spPr>
          <a:xfrm>
            <a:off x="6066546" y="1987083"/>
            <a:ext cx="8115300" cy="509905"/>
          </a:xfrm>
          <a:prstGeom prst="rect">
            <a:avLst/>
          </a:prstGeom>
        </p:spPr>
        <p:txBody>
          <a:bodyPr lIns="0" tIns="0" rIns="0" bIns="0" rtlCol="0" anchor="t">
            <a:spAutoFit/>
          </a:bodyPr>
          <a:lstStyle/>
          <a:p>
            <a:pPr algn="just">
              <a:lnSpc>
                <a:spcPts val="3919"/>
              </a:lnSpc>
              <a:spcBef>
                <a:spcPct val="0"/>
              </a:spcBef>
            </a:pPr>
            <a:r>
              <a:rPr lang="en-US" sz="2799">
                <a:solidFill>
                  <a:srgbClr val="61B852"/>
                </a:solidFill>
                <a:latin typeface="Poppins Bold"/>
                <a:ea typeface="Poppins Bold"/>
                <a:cs typeface="Poppins Bold"/>
                <a:sym typeface="Poppins Bold"/>
              </a:rPr>
              <a:t>Members Management</a:t>
            </a:r>
          </a:p>
        </p:txBody>
      </p:sp>
      <p:grpSp>
        <p:nvGrpSpPr>
          <p:cNvPr id="10" name="Group 9">
            <a:extLst>
              <a:ext uri="{FF2B5EF4-FFF2-40B4-BE49-F238E27FC236}">
                <a16:creationId xmlns:a16="http://schemas.microsoft.com/office/drawing/2014/main" id="{FDDB64FB-7DEB-9C0D-031F-E7E3F80ACABD}"/>
              </a:ext>
            </a:extLst>
          </p:cNvPr>
          <p:cNvGrpSpPr/>
          <p:nvPr/>
        </p:nvGrpSpPr>
        <p:grpSpPr>
          <a:xfrm>
            <a:off x="0" y="9982077"/>
            <a:ext cx="18316575" cy="148628"/>
            <a:chOff x="0" y="9924021"/>
            <a:chExt cx="18316575" cy="148628"/>
          </a:xfrm>
        </p:grpSpPr>
        <p:sp>
          <p:nvSpPr>
            <p:cNvPr id="11" name="Rectangle 10">
              <a:extLst>
                <a:ext uri="{FF2B5EF4-FFF2-40B4-BE49-F238E27FC236}">
                  <a16:creationId xmlns:a16="http://schemas.microsoft.com/office/drawing/2014/main" id="{2B9FDF2F-CF06-F5C6-9C1D-A827F3A77C28}"/>
                </a:ext>
              </a:extLst>
            </p:cNvPr>
            <p:cNvSpPr/>
            <p:nvPr/>
          </p:nvSpPr>
          <p:spPr>
            <a:xfrm>
              <a:off x="0" y="9924021"/>
              <a:ext cx="6105525" cy="148108"/>
            </a:xfrm>
            <a:prstGeom prst="rect">
              <a:avLst/>
            </a:prstGeom>
            <a:solidFill>
              <a:srgbClr val="20ADE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Rectangle 11">
              <a:extLst>
                <a:ext uri="{FF2B5EF4-FFF2-40B4-BE49-F238E27FC236}">
                  <a16:creationId xmlns:a16="http://schemas.microsoft.com/office/drawing/2014/main" id="{5BA9FE6D-A76E-753F-3992-DA5986E21351}"/>
                </a:ext>
              </a:extLst>
            </p:cNvPr>
            <p:cNvSpPr/>
            <p:nvPr/>
          </p:nvSpPr>
          <p:spPr>
            <a:xfrm>
              <a:off x="6105525" y="9924166"/>
              <a:ext cx="6105525" cy="148108"/>
            </a:xfrm>
            <a:prstGeom prst="rect">
              <a:avLst/>
            </a:prstGeom>
            <a:solidFill>
              <a:srgbClr val="61B85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3" name="Rectangle 12">
              <a:extLst>
                <a:ext uri="{FF2B5EF4-FFF2-40B4-BE49-F238E27FC236}">
                  <a16:creationId xmlns:a16="http://schemas.microsoft.com/office/drawing/2014/main" id="{86FC02CB-BD23-A1C2-7C59-414737672D77}"/>
                </a:ext>
              </a:extLst>
            </p:cNvPr>
            <p:cNvSpPr/>
            <p:nvPr/>
          </p:nvSpPr>
          <p:spPr>
            <a:xfrm>
              <a:off x="12211050" y="9924541"/>
              <a:ext cx="6105525" cy="148108"/>
            </a:xfrm>
            <a:prstGeom prst="rect">
              <a:avLst/>
            </a:prstGeom>
            <a:solidFill>
              <a:srgbClr val="FFDE5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activity xmlns="e4d8abab-05bf-4dc5-8568-ee566a2bb6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2F144D98D604B4DB9F8F16B6D5F7748" ma:contentTypeVersion="18" ma:contentTypeDescription="Create a new document." ma:contentTypeScope="" ma:versionID="4693bf56aeb825e9d9eedbb8f0728307">
  <xsd:schema xmlns:xsd="http://www.w3.org/2001/XMLSchema" xmlns:xs="http://www.w3.org/2001/XMLSchema" xmlns:p="http://schemas.microsoft.com/office/2006/metadata/properties" xmlns:ns3="7000af67-98ab-4b87-ab2a-c4f978bd0b9e" xmlns:ns4="e4d8abab-05bf-4dc5-8568-ee566a2bb6a5" targetNamespace="http://schemas.microsoft.com/office/2006/metadata/properties" ma:root="true" ma:fieldsID="7272b0ce6d93d40e277c29d36ca2cb02" ns3:_="" ns4:_="">
    <xsd:import namespace="7000af67-98ab-4b87-ab2a-c4f978bd0b9e"/>
    <xsd:import namespace="e4d8abab-05bf-4dc5-8568-ee566a2bb6a5"/>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MediaServiceDateTaken" minOccurs="0"/>
                <xsd:element ref="ns4:MediaServiceAutoKeyPoints" minOccurs="0"/>
                <xsd:element ref="ns4:MediaServiceKeyPoints" minOccurs="0"/>
                <xsd:element ref="ns4:MediaServiceLocation" minOccurs="0"/>
                <xsd:element ref="ns4:MediaLengthInSeconds" minOccurs="0"/>
                <xsd:element ref="ns4:_activity" minOccurs="0"/>
                <xsd:element ref="ns4:MediaServiceObjectDetectorVersions" minOccurs="0"/>
                <xsd:element ref="ns4:MediaServiceSystemTags" minOccurs="0"/>
                <xsd:element ref="ns4: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000af67-98ab-4b87-ab2a-c4f978bd0b9e"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4d8abab-05bf-4dc5-8568-ee566a2bb6a5"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ternalName="MediaServiceDateTake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SystemTags" ma:index="24" nillable="true" ma:displayName="MediaServiceSystemTags" ma:hidden="true" ma:internalName="MediaServiceSystemTags" ma:readOnly="true">
      <xsd:simpleType>
        <xsd:restriction base="dms:Note"/>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4ECB852-9D67-48E6-B68C-A0C8CFCF3C0E}">
  <ds:schemaRefs>
    <ds:schemaRef ds:uri="http://schemas.microsoft.com/sharepoint/v3/contenttype/forms"/>
  </ds:schemaRefs>
</ds:datastoreItem>
</file>

<file path=customXml/itemProps2.xml><?xml version="1.0" encoding="utf-8"?>
<ds:datastoreItem xmlns:ds="http://schemas.openxmlformats.org/officeDocument/2006/customXml" ds:itemID="{29078A71-DB68-4FFE-AFAC-FCB98740F8EC}">
  <ds:schemaRefs>
    <ds:schemaRef ds:uri="http://schemas.microsoft.com/office/2006/metadata/properties"/>
    <ds:schemaRef ds:uri="http://purl.org/dc/terms/"/>
    <ds:schemaRef ds:uri="e4d8abab-05bf-4dc5-8568-ee566a2bb6a5"/>
    <ds:schemaRef ds:uri="http://purl.org/dc/elements/1.1/"/>
    <ds:schemaRef ds:uri="7000af67-98ab-4b87-ab2a-c4f978bd0b9e"/>
    <ds:schemaRef ds:uri="http://schemas.microsoft.com/office/2006/documentManagement/types"/>
    <ds:schemaRef ds:uri="http://schemas.microsoft.com/office/infopath/2007/PartnerControls"/>
    <ds:schemaRef ds:uri="http://purl.org/dc/dcmitype/"/>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17E5DD70-BB6B-4CE1-9B2D-B2F74F3745D6}">
  <ds:schemaRefs>
    <ds:schemaRef ds:uri="7000af67-98ab-4b87-ab2a-c4f978bd0b9e"/>
    <ds:schemaRef ds:uri="e4d8abab-05bf-4dc5-8568-ee566a2bb6a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1218</TotalTime>
  <Words>2091</Words>
  <Application>Microsoft Office PowerPoint</Application>
  <PresentationFormat>Custom</PresentationFormat>
  <Paragraphs>266</Paragraphs>
  <Slides>30</Slides>
  <Notes>0</Notes>
  <HiddenSlides>0</HiddenSlides>
  <MMClips>12</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30</vt:i4>
      </vt:variant>
    </vt:vector>
  </HeadingPairs>
  <TitlesOfParts>
    <vt:vector size="40" baseType="lpstr">
      <vt:lpstr>Montserrat</vt:lpstr>
      <vt:lpstr>Calibri</vt:lpstr>
      <vt:lpstr>Montserrat Semi-Bold</vt:lpstr>
      <vt:lpstr>Poppins Bold</vt:lpstr>
      <vt:lpstr>Arial</vt:lpstr>
      <vt:lpstr>Montserrat Bold</vt:lpstr>
      <vt:lpstr>Poppins Light</vt:lpstr>
      <vt:lpstr>Poppins</vt:lpstr>
      <vt:lpstr>Poppins Light Italics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Clubsoft Deck - TMS</dc:title>
  <dc:creator>Rahul Yadav</dc:creator>
  <cp:lastModifiedBy>Bhargav Vithlani</cp:lastModifiedBy>
  <cp:revision>14</cp:revision>
  <dcterms:created xsi:type="dcterms:W3CDTF">2006-08-16T00:00:00Z</dcterms:created>
  <dcterms:modified xsi:type="dcterms:W3CDTF">2026-07-30T11:05:09Z</dcterms:modified>
  <dc:identifier>DAGNVGMVsG8</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0x01010072F144D98D604B4DB9F8F16B6D5F7748</vt:lpwstr>
  </property>
</Properties>
</file>